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1" r:id="rId3"/>
    <p:sldId id="258" r:id="rId4"/>
    <p:sldId id="285" r:id="rId5"/>
    <p:sldId id="273" r:id="rId6"/>
    <p:sldId id="301" r:id="rId7"/>
    <p:sldId id="300" r:id="rId8"/>
    <p:sldId id="274" r:id="rId9"/>
    <p:sldId id="275" r:id="rId10"/>
    <p:sldId id="276" r:id="rId11"/>
    <p:sldId id="277" r:id="rId12"/>
    <p:sldId id="278" r:id="rId13"/>
    <p:sldId id="279" r:id="rId14"/>
    <p:sldId id="280" r:id="rId15"/>
    <p:sldId id="282" r:id="rId16"/>
    <p:sldId id="30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50" autoAdjust="0"/>
  </p:normalViewPr>
  <p:slideViewPr>
    <p:cSldViewPr>
      <p:cViewPr>
        <p:scale>
          <a:sx n="100" d="100"/>
          <a:sy n="100" d="100"/>
        </p:scale>
        <p:origin x="-7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E3853D-352E-48EC-A7F2-3B238211EA2D}" type="datetimeFigureOut">
              <a:rPr lang="en-US" smtClean="0"/>
              <a:pPr/>
              <a:t>6/17/2011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A29546-23D7-455D-8C59-7B196A964048}" type="slidenum">
              <a:rPr lang="en-US" smtClean="0"/>
              <a:pPr/>
              <a:t>‹#›</a:t>
            </a:fld>
            <a:endParaRPr lang="en-US"/>
          </a:p>
        </p:txBody>
      </p:sp>
    </p:spTree>
    <p:extLst>
      <p:ext uri="{BB962C8B-B14F-4D97-AF65-F5344CB8AC3E}">
        <p14:creationId xmlns:p14="http://schemas.microsoft.com/office/powerpoint/2010/main" val="54029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CD.14 DRAFT - UNDER DISCUSSION Bundled Application Installation (Include)</a:t>
            </a:r>
          </a:p>
          <a:p>
            <a:r>
              <a:rPr lang="en-US" dirty="0" smtClean="0"/>
              <a:t>-------------------------------------------------------------------------</a:t>
            </a:r>
          </a:p>
          <a:p>
            <a:r>
              <a:rPr lang="en-US" dirty="0" smtClean="0"/>
              <a:t>RULE: Installation of a software package or components can only be associated with a CCE Entry if the following conditions are met:</a:t>
            </a:r>
          </a:p>
          <a:p>
            <a:endParaRPr lang="en-US" dirty="0" smtClean="0"/>
          </a:p>
          <a:p>
            <a:r>
              <a:rPr lang="en-US" dirty="0" smtClean="0"/>
              <a:t>a) The package or component is commonly recognized as a distinct sub-component of an existing CCE platform group.  Patches are specifically excluded from this.</a:t>
            </a:r>
          </a:p>
          <a:p>
            <a:endParaRPr lang="en-US" dirty="0" smtClean="0"/>
          </a:p>
          <a:p>
            <a:r>
              <a:rPr lang="en-US" dirty="0" smtClean="0"/>
              <a:t>b) The sub-component is bundled with the majority of the normal installation distributions of the larger platform group. </a:t>
            </a:r>
          </a:p>
          <a:p>
            <a:endParaRPr lang="en-US" dirty="0" smtClean="0"/>
          </a:p>
          <a:p>
            <a:r>
              <a:rPr lang="en-US" dirty="0" smtClean="0"/>
              <a:t>c) The management of the installation status of the sub-component is clearly supported by the security model of the larger platform group.</a:t>
            </a:r>
          </a:p>
          <a:p>
            <a:endParaRPr lang="en-US" dirty="0" smtClean="0"/>
          </a:p>
          <a:p>
            <a:r>
              <a:rPr lang="en-US" dirty="0" smtClean="0"/>
              <a:t>d) The installation status of the sub-component has been identified as having security relevance, as demonstrated by it's inclusion in a publicly available security guidance document.</a:t>
            </a:r>
          </a:p>
          <a:p>
            <a:endParaRPr lang="en-US" dirty="0" smtClean="0"/>
          </a:p>
          <a:p>
            <a:r>
              <a:rPr lang="en-US" dirty="0" smtClean="0"/>
              <a:t>DISCUSSION: The operating systems or applications associated with CCE Platform Groups are typically composed from many different smaller components that interact with each other in complex ways.  It is generally not desirable nor reasonable for CCE to consider the installation or removal of each of these sub-components individually. For this reason, as a rule CCE Entries are not associated with the installation status of such sub-components.  However, CCE Entries can be issued if four conditions are met.   </a:t>
            </a:r>
          </a:p>
          <a:p>
            <a:endParaRPr lang="en-US" dirty="0" smtClean="0"/>
          </a:p>
          <a:p>
            <a:r>
              <a:rPr lang="en-US" dirty="0" smtClean="0"/>
              <a:t>First, the component must be widely recognized among platform group subject matter experts as being a distinct software package or platform component.  As is the case with the recognition of CCE Platform Groups, the recognition of distinct components and applications is best confirmed with the input of the CCE Working Group and relevant subject matter experts on the platform group in question. NOTE: system patches are specifically excluded from this. CCEs will not be issued for patches or update levels.</a:t>
            </a:r>
          </a:p>
          <a:p>
            <a:endParaRPr lang="en-US" dirty="0" smtClean="0"/>
          </a:p>
          <a:p>
            <a:r>
              <a:rPr lang="en-US" dirty="0" smtClean="0"/>
              <a:t>Second, the package or component must be widely recognized as being "part of" or "contained in" the larger platform group.  It is very much outside of the scope of CCE to enumerate all possible software packages that can be installed in or with a CCE platform group.  For this reason, CCE entries will only be assigned for those applications or components that are included with the standard installation packages that are associated with the larger platform group.  </a:t>
            </a:r>
          </a:p>
          <a:p>
            <a:endParaRPr lang="en-US" dirty="0" smtClean="0"/>
          </a:p>
          <a:p>
            <a:r>
              <a:rPr lang="en-US" dirty="0" smtClean="0"/>
              <a:t>Third, it is recognized that crafty system administrators have in the past and will likely continue in the future to find ways of disabling (and enabling) various system components using ill-advised or unauthorized methods.  It is beyond the scope of CCE to enumerate all such possible system modifications.  For this reason, CCE Entries will only be associated with the installation status of applications or components in those cases where managing the installation status is clearly a part of the security model for the larger platform group.  </a:t>
            </a:r>
          </a:p>
          <a:p>
            <a:endParaRPr lang="en-US" dirty="0" smtClean="0"/>
          </a:p>
          <a:p>
            <a:r>
              <a:rPr lang="en-US" dirty="0" smtClean="0"/>
              <a:t>Fourth, the installation status of the sub-component must have security relevance as documented by it's mention in a publicly available and </a:t>
            </a:r>
            <a:r>
              <a:rPr lang="en-US" dirty="0" err="1" smtClean="0"/>
              <a:t>referencable</a:t>
            </a:r>
            <a:r>
              <a:rPr lang="en-US" dirty="0" smtClean="0"/>
              <a:t> security guidance document or checklist.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AA29546-23D7-455D-8C59-7B196A964048}" type="slidenum">
              <a:rPr lang="en-US" smtClean="0"/>
              <a:pPr/>
              <a:t>10</a:t>
            </a:fld>
            <a:endParaRPr lang="en-US"/>
          </a:p>
        </p:txBody>
      </p:sp>
    </p:spTree>
    <p:extLst>
      <p:ext uri="{BB962C8B-B14F-4D97-AF65-F5344CB8AC3E}">
        <p14:creationId xmlns:p14="http://schemas.microsoft.com/office/powerpoint/2010/main" val="27913561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Rectangle 2"/>
          <p:cNvSpPr>
            <a:spLocks noChangeArrowheads="1"/>
          </p:cNvSpPr>
          <p:nvPr/>
        </p:nvSpPr>
        <p:spPr bwMode="auto">
          <a:xfrm>
            <a:off x="2020888" y="0"/>
            <a:ext cx="341312" cy="685800"/>
          </a:xfrm>
          <a:prstGeom prst="rect">
            <a:avLst/>
          </a:prstGeom>
          <a:solidFill>
            <a:srgbClr val="FDAA03"/>
          </a:solidFill>
          <a:ln w="9525">
            <a:noFill/>
            <a:miter lim="800000"/>
            <a:headEnd/>
            <a:tailEnd/>
          </a:ln>
          <a:effectLst/>
        </p:spPr>
        <p:txBody>
          <a:bodyPr wrap="none" anchor="ctr"/>
          <a:lstStyle/>
          <a:p>
            <a:endParaRPr lang="en-US" dirty="0"/>
          </a:p>
        </p:txBody>
      </p:sp>
      <p:sp>
        <p:nvSpPr>
          <p:cNvPr id="9219" name="Rectangle 3"/>
          <p:cNvSpPr>
            <a:spLocks noChangeArrowheads="1"/>
          </p:cNvSpPr>
          <p:nvPr/>
        </p:nvSpPr>
        <p:spPr bwMode="auto">
          <a:xfrm>
            <a:off x="2362200" y="0"/>
            <a:ext cx="6781800" cy="990600"/>
          </a:xfrm>
          <a:prstGeom prst="rect">
            <a:avLst/>
          </a:prstGeom>
          <a:solidFill>
            <a:srgbClr val="003399"/>
          </a:solidFill>
          <a:ln w="9525">
            <a:noFill/>
            <a:miter lim="800000"/>
            <a:headEnd/>
            <a:tailEnd/>
          </a:ln>
          <a:effectLst/>
        </p:spPr>
        <p:txBody>
          <a:bodyPr wrap="none" anchor="ctr"/>
          <a:lstStyle/>
          <a:p>
            <a:endParaRPr lang="en-US" dirty="0"/>
          </a:p>
        </p:txBody>
      </p:sp>
      <p:sp>
        <p:nvSpPr>
          <p:cNvPr id="9220" name="Rectangle 4"/>
          <p:cNvSpPr>
            <a:spLocks noGrp="1" noChangeArrowheads="1"/>
          </p:cNvSpPr>
          <p:nvPr>
            <p:ph type="subTitle" idx="1" hasCustomPrompt="1"/>
          </p:nvPr>
        </p:nvSpPr>
        <p:spPr>
          <a:xfrm>
            <a:off x="2255838" y="4189413"/>
            <a:ext cx="4602162" cy="763587"/>
          </a:xfrm>
        </p:spPr>
        <p:txBody>
          <a:bodyPr anchor="t" anchorCtr="0"/>
          <a:lstStyle>
            <a:lvl1pPr marL="0" indent="0">
              <a:buFont typeface="Monotype Sorts" pitchFamily="2" charset="2"/>
              <a:buNone/>
              <a:defRPr b="0">
                <a:latin typeface="+mn-lt"/>
              </a:defRPr>
            </a:lvl1pPr>
          </a:lstStyle>
          <a:p>
            <a:r>
              <a:rPr lang="en-US" altLang="en-US" dirty="0" smtClean="0"/>
              <a:t>Click to enter subtitle here</a:t>
            </a:r>
            <a:endParaRPr lang="en-US" altLang="en-US" dirty="0"/>
          </a:p>
        </p:txBody>
      </p:sp>
      <p:pic>
        <p:nvPicPr>
          <p:cNvPr id="9223"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400" y="6418262"/>
            <a:ext cx="1158875" cy="363538"/>
          </a:xfrm>
          <a:prstGeom prst="rect">
            <a:avLst/>
          </a:prstGeom>
          <a:noFill/>
        </p:spPr>
      </p:pic>
      <p:sp>
        <p:nvSpPr>
          <p:cNvPr id="9224" name="Rectangle 8"/>
          <p:cNvSpPr>
            <a:spLocks noGrp="1" noChangeArrowheads="1"/>
          </p:cNvSpPr>
          <p:nvPr>
            <p:ph type="ctrTitle" sz="quarter" hasCustomPrompt="1"/>
          </p:nvPr>
        </p:nvSpPr>
        <p:spPr>
          <a:xfrm>
            <a:off x="2209800" y="2286000"/>
            <a:ext cx="6477000" cy="1143000"/>
          </a:xfrm>
          <a:prstGeom prst="rect">
            <a:avLst/>
          </a:prstGeom>
        </p:spPr>
        <p:txBody>
          <a:bodyPr anchor="ctr"/>
          <a:lstStyle>
            <a:lvl1pPr>
              <a:lnSpc>
                <a:spcPts val="3800"/>
              </a:lnSpc>
              <a:defRPr sz="4000" baseline="0">
                <a:solidFill>
                  <a:srgbClr val="000099"/>
                </a:solidFill>
              </a:defRPr>
            </a:lvl1pPr>
          </a:lstStyle>
          <a:p>
            <a:r>
              <a:rPr lang="en-US" dirty="0" smtClean="0"/>
              <a:t>Title here</a:t>
            </a:r>
            <a:endParaRPr lang="en-US" dirty="0"/>
          </a:p>
        </p:txBody>
      </p:sp>
      <p:sp>
        <p:nvSpPr>
          <p:cNvPr id="9226" name="Text Box 10"/>
          <p:cNvSpPr txBox="1">
            <a:spLocks noChangeArrowheads="1"/>
          </p:cNvSpPr>
          <p:nvPr/>
        </p:nvSpPr>
        <p:spPr bwMode="auto">
          <a:xfrm>
            <a:off x="6992339" y="6596063"/>
            <a:ext cx="1999265" cy="184666"/>
          </a:xfrm>
          <a:prstGeom prst="rect">
            <a:avLst/>
          </a:prstGeom>
          <a:noFill/>
          <a:ln w="9525">
            <a:noFill/>
            <a:miter lim="800000"/>
            <a:headEnd/>
            <a:tailEnd/>
          </a:ln>
          <a:effectLst/>
        </p:spPr>
        <p:txBody>
          <a:bodyPr wrap="none">
            <a:spAutoFit/>
          </a:bodyPr>
          <a:lstStyle/>
          <a:p>
            <a:pPr algn="r">
              <a:lnSpc>
                <a:spcPct val="100000"/>
              </a:lnSpc>
              <a:spcAft>
                <a:spcPct val="0"/>
              </a:spcAft>
              <a:buClrTx/>
            </a:pPr>
            <a:r>
              <a:rPr lang="en-US" altLang="en-US" sz="600" b="0" dirty="0"/>
              <a:t>© </a:t>
            </a:r>
            <a:r>
              <a:rPr lang="en-US" altLang="en-US" sz="600" b="0" dirty="0" smtClean="0"/>
              <a:t>2011 The </a:t>
            </a:r>
            <a:r>
              <a:rPr lang="en-US" altLang="en-US" sz="600" b="0" dirty="0"/>
              <a:t>MITRE Corporation. All rights reserved.</a:t>
            </a:r>
            <a:endParaRPr lang="en-US" altLang="en-US" sz="700" b="0" dirty="0"/>
          </a:p>
        </p:txBody>
      </p:sp>
      <p:pic>
        <p:nvPicPr>
          <p:cNvPr id="1026" name="Picture 2" descr="C:\Documents and Settings\jas\My Documents\My Pictures\cce_logo.gif"/>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010400" y="990600"/>
            <a:ext cx="2133600" cy="10075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dirty="0"/>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432550" y="381000"/>
            <a:ext cx="1924050" cy="5799138"/>
          </a:xfrm>
          <a:prstGeom prst="rect">
            <a:avLst/>
          </a:prstGeo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hasCustomPrompt="1"/>
          </p:nvPr>
        </p:nvSpPr>
        <p:spPr>
          <a:xfrm>
            <a:off x="660400" y="381000"/>
            <a:ext cx="5619750" cy="5799138"/>
          </a:xfrm>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295400"/>
            <a:ext cx="7696200" cy="4884738"/>
          </a:xfrm>
        </p:spPr>
        <p:txBody>
          <a:body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7"/>
          <p:cNvSpPr>
            <a:spLocks noGrp="1"/>
          </p:cNvSpPr>
          <p:nvPr>
            <p:ph type="title" hasCustomPrompt="1"/>
          </p:nvPr>
        </p:nvSpPr>
        <p:spPr/>
        <p:txBody>
          <a:bodyPr/>
          <a:lstStyle>
            <a:lvl1pPr>
              <a:defRPr baseline="0"/>
            </a:lvl1pPr>
          </a:lstStyle>
          <a:p>
            <a:r>
              <a:rPr lang="en-US" dirty="0" smtClean="0"/>
              <a:t>Click to enter text here</a:t>
            </a:r>
            <a:endParaRPr lang="en-US" dirty="0"/>
          </a:p>
        </p:txBody>
      </p:sp>
      <p:sp>
        <p:nvSpPr>
          <p:cNvPr id="9" name="Slide Number Placeholder 8"/>
          <p:cNvSpPr>
            <a:spLocks noGrp="1"/>
          </p:cNvSpPr>
          <p:nvPr>
            <p:ph type="sldNum" sz="quarter" idx="10"/>
          </p:nvPr>
        </p:nvSpPr>
        <p:spPr/>
        <p:txBody>
          <a:bodyPr/>
          <a:lstStyle/>
          <a:p>
            <a:fld id="{295008BC-DA31-4D19-837B-EFA4386B05F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505325"/>
            <a:ext cx="7772400" cy="1362075"/>
          </a:xfrm>
          <a:prstGeom prst="rect">
            <a:avLst/>
          </a:prstGeom>
        </p:spPr>
        <p:txBody>
          <a:bodyPr anchor="t" anchorCtr="0"/>
          <a:lstStyle>
            <a:lvl1pPr algn="l">
              <a:lnSpc>
                <a:spcPts val="3400"/>
              </a:lnSpc>
              <a:defRPr sz="4000" b="1" cap="none"/>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enter text</a:t>
            </a:r>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604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5847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fld id="{295008BC-DA31-4D19-837B-EFA4386B05F5}" type="slidenum">
              <a:rPr lang="en-US" smtClean="0"/>
              <a:pPr/>
              <a:t>‹#›</a:t>
            </a:fld>
            <a:endParaRPr lang="en-US" dirty="0"/>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90" y="1535113"/>
            <a:ext cx="38114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38892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2" hasCustomPrompt="1"/>
          </p:nvPr>
        </p:nvSpPr>
        <p:spPr>
          <a:xfrm>
            <a:off x="685800" y="2201862"/>
            <a:ext cx="38100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3"/>
          <p:cNvSpPr>
            <a:spLocks noGrp="1"/>
          </p:cNvSpPr>
          <p:nvPr>
            <p:ph sz="half" idx="13" hasCustomPrompt="1"/>
          </p:nvPr>
        </p:nvSpPr>
        <p:spPr>
          <a:xfrm>
            <a:off x="4648200" y="2201862"/>
            <a:ext cx="38862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11"/>
          <p:cNvSpPr>
            <a:spLocks noGrp="1"/>
          </p:cNvSpPr>
          <p:nvPr>
            <p:ph type="sldNum" sz="quarter" idx="14"/>
          </p:nvPr>
        </p:nvSpPr>
        <p:spPr/>
        <p:txBody>
          <a:bodyPr/>
          <a:lstStyle/>
          <a:p>
            <a:fld id="{295008BC-DA31-4D19-837B-EFA4386B05F5}" type="slidenum">
              <a:rPr lang="en-US" smtClean="0"/>
              <a:pPr/>
              <a:t>‹#›</a:t>
            </a:fld>
            <a:endParaRPr lang="en-US" dirty="0"/>
          </a:p>
        </p:txBody>
      </p:sp>
      <p:sp>
        <p:nvSpPr>
          <p:cNvPr id="13" name="Title 12"/>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dirty="0"/>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95008BC-DA31-4D19-837B-EFA4386B05F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85800"/>
            <a:ext cx="3008313" cy="749300"/>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3575050" y="685800"/>
            <a:ext cx="5111750" cy="54403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enter text</a:t>
            </a:r>
          </a:p>
        </p:txBody>
      </p:sp>
      <p:sp>
        <p:nvSpPr>
          <p:cNvPr id="7" name="Slide Number Placeholder 6"/>
          <p:cNvSpPr>
            <a:spLocks noGrp="1"/>
          </p:cNvSpPr>
          <p:nvPr>
            <p:ph type="sldNum" sz="quarter" idx="10"/>
          </p:nvPr>
        </p:nvSpPr>
        <p:spPr/>
        <p:txBody>
          <a:bodyPr/>
          <a:lstStyle/>
          <a:p>
            <a:fld id="{295008BC-DA31-4D19-837B-EFA4386B05F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t" anchorCtr="0"/>
          <a:lstStyle>
            <a:lvl1pPr algn="l">
              <a:defRPr sz="2000" b="1"/>
            </a:lvl1pPr>
          </a:lstStyle>
          <a:p>
            <a:r>
              <a:rPr lang="en-US" dirty="0" smtClean="0"/>
              <a:t>Click To enter text</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enter text</a:t>
            </a:r>
          </a:p>
        </p:txBody>
      </p:sp>
      <p:sp>
        <p:nvSpPr>
          <p:cNvPr id="7" name="Slide Number Placeholder 6"/>
          <p:cNvSpPr>
            <a:spLocks noGrp="1"/>
          </p:cNvSpPr>
          <p:nvPr>
            <p:ph type="sldNum" sz="quarter" idx="10"/>
          </p:nvPr>
        </p:nvSpPr>
        <p:spPr/>
        <p:txBody>
          <a:bodyPr/>
          <a:lstStyle/>
          <a:p>
            <a:fld id="{295008BC-DA31-4D19-837B-EFA4386B05F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sldNum" sz="quarter" idx="4"/>
          </p:nvPr>
        </p:nvSpPr>
        <p:spPr bwMode="auto">
          <a:xfrm>
            <a:off x="7935913" y="6400800"/>
            <a:ext cx="533400" cy="152400"/>
          </a:xfrm>
          <a:prstGeom prst="rect">
            <a:avLst/>
          </a:prstGeom>
          <a:noFill/>
          <a:ln w="9525">
            <a:noFill/>
            <a:miter lim="800000"/>
            <a:headEnd/>
            <a:tailEnd/>
          </a:ln>
          <a:effectLst/>
        </p:spPr>
        <p:txBody>
          <a:bodyPr vert="horz" wrap="none" lIns="92064" tIns="46033" rIns="92064" bIns="46033" numCol="1" anchor="ctr" anchorCtr="0" compatLnSpc="1">
            <a:prstTxWarp prst="textNoShape">
              <a:avLst/>
            </a:prstTxWarp>
          </a:bodyPr>
          <a:lstStyle>
            <a:lvl1pPr algn="r">
              <a:lnSpc>
                <a:spcPct val="120000"/>
              </a:lnSpc>
              <a:spcAft>
                <a:spcPct val="0"/>
              </a:spcAft>
              <a:buClrTx/>
              <a:defRPr sz="800">
                <a:solidFill>
                  <a:schemeClr val="tx2"/>
                </a:solidFill>
              </a:defRPr>
            </a:lvl1pPr>
          </a:lstStyle>
          <a:p>
            <a:fld id="{295008BC-DA31-4D19-837B-EFA4386B05F5}" type="slidenum">
              <a:rPr lang="en-US" smtClean="0"/>
              <a:pPr/>
              <a:t>‹#›</a:t>
            </a:fld>
            <a:endParaRPr lang="en-US" dirty="0"/>
          </a:p>
        </p:txBody>
      </p:sp>
      <p:sp>
        <p:nvSpPr>
          <p:cNvPr id="8196" name="Rectangle 4"/>
          <p:cNvSpPr>
            <a:spLocks noGrp="1" noChangeArrowheads="1"/>
          </p:cNvSpPr>
          <p:nvPr>
            <p:ph type="body" idx="1"/>
          </p:nvPr>
        </p:nvSpPr>
        <p:spPr bwMode="auto">
          <a:xfrm>
            <a:off x="685800" y="1295400"/>
            <a:ext cx="7670800" cy="48847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197" name="Line 5"/>
          <p:cNvSpPr>
            <a:spLocks noChangeShapeType="1"/>
          </p:cNvSpPr>
          <p:nvPr/>
        </p:nvSpPr>
        <p:spPr bwMode="auto">
          <a:xfrm>
            <a:off x="685800" y="6400800"/>
            <a:ext cx="7696200" cy="0"/>
          </a:xfrm>
          <a:prstGeom prst="line">
            <a:avLst/>
          </a:prstGeom>
          <a:noFill/>
          <a:ln w="6350">
            <a:solidFill>
              <a:srgbClr val="FF9900"/>
            </a:solidFill>
            <a:round/>
            <a:headEnd/>
            <a:tailEnd/>
          </a:ln>
          <a:effectLst/>
        </p:spPr>
        <p:txBody>
          <a:bodyPr wrap="none" anchor="ctr"/>
          <a:lstStyle/>
          <a:p>
            <a:endParaRPr lang="en-US" dirty="0"/>
          </a:p>
        </p:txBody>
      </p:sp>
      <p:sp>
        <p:nvSpPr>
          <p:cNvPr id="8198" name="Rectangle 6"/>
          <p:cNvSpPr>
            <a:spLocks noChangeArrowheads="1"/>
          </p:cNvSpPr>
          <p:nvPr/>
        </p:nvSpPr>
        <p:spPr bwMode="auto">
          <a:xfrm>
            <a:off x="7740650" y="0"/>
            <a:ext cx="1403350" cy="127000"/>
          </a:xfrm>
          <a:prstGeom prst="rect">
            <a:avLst/>
          </a:prstGeom>
          <a:solidFill>
            <a:srgbClr val="FDAA03"/>
          </a:solidFill>
          <a:ln w="9525">
            <a:noFill/>
            <a:miter lim="800000"/>
            <a:headEnd/>
            <a:tailEnd/>
          </a:ln>
          <a:effectLst/>
        </p:spPr>
        <p:txBody>
          <a:bodyPr wrap="none" anchor="ctr"/>
          <a:lstStyle/>
          <a:p>
            <a:endParaRPr lang="en-US" dirty="0"/>
          </a:p>
        </p:txBody>
      </p:sp>
      <p:pic>
        <p:nvPicPr>
          <p:cNvPr id="8200" name="Picture 8"/>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631825" y="6489700"/>
            <a:ext cx="804863" cy="252413"/>
          </a:xfrm>
          <a:prstGeom prst="rect">
            <a:avLst/>
          </a:prstGeom>
          <a:noFill/>
        </p:spPr>
      </p:pic>
      <p:sp>
        <p:nvSpPr>
          <p:cNvPr id="8201" name="Rectangle 9"/>
          <p:cNvSpPr>
            <a:spLocks noChangeArrowheads="1"/>
          </p:cNvSpPr>
          <p:nvPr/>
        </p:nvSpPr>
        <p:spPr bwMode="auto">
          <a:xfrm>
            <a:off x="7886700" y="0"/>
            <a:ext cx="1257300" cy="220663"/>
          </a:xfrm>
          <a:prstGeom prst="rect">
            <a:avLst/>
          </a:prstGeom>
          <a:solidFill>
            <a:schemeClr val="tx2"/>
          </a:solidFill>
          <a:ln w="9525">
            <a:noFill/>
            <a:miter lim="800000"/>
            <a:headEnd/>
            <a:tailEnd/>
          </a:ln>
          <a:effectLst/>
        </p:spPr>
        <p:txBody>
          <a:bodyPr wrap="none" anchor="ctr"/>
          <a:lstStyle/>
          <a:p>
            <a:endParaRPr lang="en-US" dirty="0">
              <a:solidFill>
                <a:schemeClr val="tx2"/>
              </a:solidFill>
            </a:endParaRPr>
          </a:p>
        </p:txBody>
      </p:sp>
      <p:sp>
        <p:nvSpPr>
          <p:cNvPr id="13" name="Text Box 10"/>
          <p:cNvSpPr txBox="1">
            <a:spLocks noChangeArrowheads="1"/>
          </p:cNvSpPr>
          <p:nvPr/>
        </p:nvSpPr>
        <p:spPr bwMode="auto">
          <a:xfrm>
            <a:off x="6551597" y="6629400"/>
            <a:ext cx="1999265" cy="184666"/>
          </a:xfrm>
          <a:prstGeom prst="rect">
            <a:avLst/>
          </a:prstGeom>
          <a:noFill/>
          <a:ln w="9525">
            <a:noFill/>
            <a:miter lim="800000"/>
            <a:headEnd/>
            <a:tailEnd/>
          </a:ln>
          <a:effectLst/>
        </p:spPr>
        <p:txBody>
          <a:bodyPr wrap="none">
            <a:spAutoFit/>
          </a:bodyPr>
          <a:ls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pPr algn="r">
              <a:lnSpc>
                <a:spcPct val="100000"/>
              </a:lnSpc>
              <a:spcAft>
                <a:spcPct val="0"/>
              </a:spcAft>
              <a:buClrTx/>
            </a:pPr>
            <a:r>
              <a:rPr lang="en-US" altLang="en-US" sz="600" b="0" dirty="0"/>
              <a:t>© </a:t>
            </a:r>
            <a:r>
              <a:rPr lang="en-US" altLang="en-US" sz="600" b="0" dirty="0" smtClean="0"/>
              <a:t>2011 The </a:t>
            </a:r>
            <a:r>
              <a:rPr lang="en-US" altLang="en-US" sz="600" b="0" dirty="0"/>
              <a:t>MITRE Corporation. All rights reserved.</a:t>
            </a:r>
            <a:endParaRPr lang="en-US" altLang="en-US" sz="700" b="0" dirty="0"/>
          </a:p>
        </p:txBody>
      </p:sp>
      <p:sp>
        <p:nvSpPr>
          <p:cNvPr id="15" name="Title Placeholder 14"/>
          <p:cNvSpPr>
            <a:spLocks noGrp="1"/>
          </p:cNvSpPr>
          <p:nvPr>
            <p:ph type="title"/>
          </p:nvPr>
        </p:nvSpPr>
        <p:spPr>
          <a:xfrm>
            <a:off x="685800" y="274638"/>
            <a:ext cx="7696200" cy="944562"/>
          </a:xfrm>
          <a:prstGeom prst="rect">
            <a:avLst/>
          </a:prstGeom>
        </p:spPr>
        <p:txBody>
          <a:bodyPr vert="horz" lIns="91440" tIns="45720" rIns="91440" bIns="45720" rtlCol="0" anchor="ctr" anchorCtr="0">
            <a:noAutofit/>
          </a:bodyPr>
          <a:lstStyle/>
          <a:p>
            <a:r>
              <a:rPr lang="en-US" dirty="0" smtClean="0"/>
              <a:t>Click to enter text here</a:t>
            </a:r>
            <a:endParaRPr lang="en-US" dirty="0"/>
          </a:p>
        </p:txBody>
      </p:sp>
      <p:pic>
        <p:nvPicPr>
          <p:cNvPr id="2050" name="Picture 2" descr="C:\Documents and Settings\jas\My Documents\My Pictures\cce_logo.gif"/>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981764" y="220662"/>
            <a:ext cx="1146362" cy="5413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lnSpc>
          <a:spcPts val="2800"/>
        </a:lnSpc>
        <a:spcBef>
          <a:spcPct val="0"/>
        </a:spcBef>
        <a:spcAft>
          <a:spcPct val="0"/>
        </a:spcAft>
        <a:defRPr sz="2800" b="1" baseline="0">
          <a:solidFill>
            <a:srgbClr val="000099"/>
          </a:solidFill>
          <a:latin typeface="+mn-lt"/>
          <a:ea typeface="+mj-ea"/>
          <a:cs typeface="+mj-cs"/>
        </a:defRPr>
      </a:lvl1pPr>
      <a:lvl2pPr algn="l" rtl="0" eaLnBrk="1" fontAlgn="base" hangingPunct="1">
        <a:lnSpc>
          <a:spcPct val="90000"/>
        </a:lnSpc>
        <a:spcBef>
          <a:spcPct val="0"/>
        </a:spcBef>
        <a:spcAft>
          <a:spcPct val="0"/>
        </a:spcAft>
        <a:defRPr sz="3200" b="1">
          <a:solidFill>
            <a:srgbClr val="000099"/>
          </a:solidFill>
          <a:latin typeface="Times New Roman" pitchFamily="18" charset="0"/>
        </a:defRPr>
      </a:lvl2pPr>
      <a:lvl3pPr algn="l" rtl="0" eaLnBrk="1" fontAlgn="base" hangingPunct="1">
        <a:lnSpc>
          <a:spcPct val="90000"/>
        </a:lnSpc>
        <a:spcBef>
          <a:spcPct val="0"/>
        </a:spcBef>
        <a:spcAft>
          <a:spcPct val="0"/>
        </a:spcAft>
        <a:defRPr sz="3200" b="1">
          <a:solidFill>
            <a:srgbClr val="000099"/>
          </a:solidFill>
          <a:latin typeface="Times New Roman" pitchFamily="18" charset="0"/>
        </a:defRPr>
      </a:lvl3pPr>
      <a:lvl4pPr algn="l" rtl="0" eaLnBrk="1" fontAlgn="base" hangingPunct="1">
        <a:lnSpc>
          <a:spcPct val="90000"/>
        </a:lnSpc>
        <a:spcBef>
          <a:spcPct val="0"/>
        </a:spcBef>
        <a:spcAft>
          <a:spcPct val="0"/>
        </a:spcAft>
        <a:defRPr sz="3200" b="1">
          <a:solidFill>
            <a:srgbClr val="000099"/>
          </a:solidFill>
          <a:latin typeface="Times New Roman" pitchFamily="18" charset="0"/>
        </a:defRPr>
      </a:lvl4pPr>
      <a:lvl5pPr algn="l" rtl="0" eaLnBrk="1" fontAlgn="base" hangingPunct="1">
        <a:lnSpc>
          <a:spcPct val="90000"/>
        </a:lnSpc>
        <a:spcBef>
          <a:spcPct val="0"/>
        </a:spcBef>
        <a:spcAft>
          <a:spcPct val="0"/>
        </a:spcAft>
        <a:defRPr sz="3200" b="1">
          <a:solidFill>
            <a:srgbClr val="000099"/>
          </a:solidFill>
          <a:latin typeface="Times New Roman" pitchFamily="18" charset="0"/>
        </a:defRPr>
      </a:lvl5pPr>
      <a:lvl6pPr marL="457200" algn="l" rtl="0" eaLnBrk="1" fontAlgn="base" hangingPunct="1">
        <a:lnSpc>
          <a:spcPct val="90000"/>
        </a:lnSpc>
        <a:spcBef>
          <a:spcPct val="0"/>
        </a:spcBef>
        <a:spcAft>
          <a:spcPct val="0"/>
        </a:spcAft>
        <a:defRPr sz="3200" b="1">
          <a:solidFill>
            <a:srgbClr val="000099"/>
          </a:solidFill>
          <a:latin typeface="Times New Roman" pitchFamily="18" charset="0"/>
        </a:defRPr>
      </a:lvl6pPr>
      <a:lvl7pPr marL="914400" algn="l" rtl="0" eaLnBrk="1" fontAlgn="base" hangingPunct="1">
        <a:lnSpc>
          <a:spcPct val="90000"/>
        </a:lnSpc>
        <a:spcBef>
          <a:spcPct val="0"/>
        </a:spcBef>
        <a:spcAft>
          <a:spcPct val="0"/>
        </a:spcAft>
        <a:defRPr sz="3200" b="1">
          <a:solidFill>
            <a:srgbClr val="000099"/>
          </a:solidFill>
          <a:latin typeface="Times New Roman" pitchFamily="18" charset="0"/>
        </a:defRPr>
      </a:lvl7pPr>
      <a:lvl8pPr marL="1371600" algn="l" rtl="0" eaLnBrk="1" fontAlgn="base" hangingPunct="1">
        <a:lnSpc>
          <a:spcPct val="90000"/>
        </a:lnSpc>
        <a:spcBef>
          <a:spcPct val="0"/>
        </a:spcBef>
        <a:spcAft>
          <a:spcPct val="0"/>
        </a:spcAft>
        <a:defRPr sz="3200" b="1">
          <a:solidFill>
            <a:srgbClr val="000099"/>
          </a:solidFill>
          <a:latin typeface="Times New Roman" pitchFamily="18" charset="0"/>
        </a:defRPr>
      </a:lvl8pPr>
      <a:lvl9pPr marL="1828800" algn="l" rtl="0" eaLnBrk="1" fontAlgn="base" hangingPunct="1">
        <a:lnSpc>
          <a:spcPct val="90000"/>
        </a:lnSpc>
        <a:spcBef>
          <a:spcPct val="0"/>
        </a:spcBef>
        <a:spcAft>
          <a:spcPct val="0"/>
        </a:spcAft>
        <a:defRPr sz="3200" b="1">
          <a:solidFill>
            <a:srgbClr val="000099"/>
          </a:solidFill>
          <a:latin typeface="Times New Roman" pitchFamily="18" charset="0"/>
        </a:defRPr>
      </a:lvl9pPr>
    </p:titleStyle>
    <p:bodyStyle>
      <a:lvl1pPr marL="227013" indent="-227013" algn="l" rtl="0" eaLnBrk="1" fontAlgn="base" hangingPunct="1">
        <a:lnSpc>
          <a:spcPts val="2200"/>
        </a:lnSpc>
        <a:spcBef>
          <a:spcPct val="0"/>
        </a:spcBef>
        <a:spcAft>
          <a:spcPts val="800"/>
        </a:spcAft>
        <a:buClr>
          <a:srgbClr val="FDAA03"/>
        </a:buClr>
        <a:buSzPct val="100000"/>
        <a:buFont typeface="Arial" pitchFamily="34" charset="0"/>
        <a:buChar char="■"/>
        <a:defRPr sz="2000" b="1">
          <a:solidFill>
            <a:schemeClr val="tx1"/>
          </a:solidFill>
          <a:latin typeface="+mn-lt"/>
          <a:ea typeface="+mn-ea"/>
          <a:cs typeface="+mn-cs"/>
        </a:defRPr>
      </a:lvl1pPr>
      <a:lvl2pPr marL="568325" indent="-227013" algn="l" rtl="0" eaLnBrk="1" fontAlgn="base" hangingPunct="1">
        <a:lnSpc>
          <a:spcPts val="2000"/>
        </a:lnSpc>
        <a:spcBef>
          <a:spcPct val="0"/>
        </a:spcBef>
        <a:spcAft>
          <a:spcPts val="800"/>
        </a:spcAft>
        <a:buClr>
          <a:srgbClr val="FDAA03"/>
        </a:buClr>
        <a:buFont typeface="Arial" pitchFamily="34" charset="0"/>
        <a:buChar char="–"/>
        <a:defRPr b="1">
          <a:solidFill>
            <a:schemeClr val="tx1"/>
          </a:solidFill>
          <a:latin typeface="+mn-lt"/>
        </a:defRPr>
      </a:lvl2pPr>
      <a:lvl3pPr marL="909638" indent="-168275" algn="l" rtl="0" eaLnBrk="1" fontAlgn="base" hangingPunct="1">
        <a:lnSpc>
          <a:spcPts val="1800"/>
        </a:lnSpc>
        <a:spcBef>
          <a:spcPct val="0"/>
        </a:spcBef>
        <a:spcAft>
          <a:spcPts val="800"/>
        </a:spcAft>
        <a:buClr>
          <a:srgbClr val="FDAA03"/>
        </a:buClr>
        <a:buSzPct val="80000"/>
        <a:buFont typeface="Arial" pitchFamily="34" charset="0"/>
        <a:buChar char="■"/>
        <a:defRPr sz="1600" b="1">
          <a:solidFill>
            <a:schemeClr val="tx1"/>
          </a:solidFill>
          <a:latin typeface="+mn-lt"/>
        </a:defRPr>
      </a:lvl3pPr>
      <a:lvl4pPr marL="1143000" indent="-114300" algn="l" rtl="0" eaLnBrk="1" fontAlgn="base" hangingPunct="1">
        <a:lnSpc>
          <a:spcPts val="1600"/>
        </a:lnSpc>
        <a:spcBef>
          <a:spcPct val="0"/>
        </a:spcBef>
        <a:spcAft>
          <a:spcPts val="800"/>
        </a:spcAft>
        <a:buClr>
          <a:srgbClr val="FDAA03"/>
        </a:buClr>
        <a:buSzPct val="80000"/>
        <a:buFont typeface="Arial" pitchFamily="34" charset="0"/>
        <a:buChar char="●"/>
        <a:defRPr sz="1400" b="1">
          <a:solidFill>
            <a:schemeClr val="tx1"/>
          </a:solidFill>
          <a:latin typeface="+mn-lt"/>
        </a:defRPr>
      </a:lvl4pPr>
      <a:lvl5pPr marL="1371600" indent="-106363" algn="l" rtl="0" eaLnBrk="1" fontAlgn="base" hangingPunct="1">
        <a:lnSpc>
          <a:spcPts val="1400"/>
        </a:lnSpc>
        <a:spcBef>
          <a:spcPct val="0"/>
        </a:spcBef>
        <a:spcAft>
          <a:spcPts val="800"/>
        </a:spcAft>
        <a:buClr>
          <a:srgbClr val="FDAA03"/>
        </a:buClr>
        <a:buSzPct val="100000"/>
        <a:buFont typeface="Arial" pitchFamily="34" charset="0"/>
        <a:buChar char="-"/>
        <a:defRPr sz="1200" b="1">
          <a:solidFill>
            <a:schemeClr val="tx1"/>
          </a:solidFill>
          <a:latin typeface="+mn-lt"/>
        </a:defRPr>
      </a:lvl5pPr>
      <a:lvl6pPr marL="22288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6pPr>
      <a:lvl7pPr marL="26860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7pPr>
      <a:lvl8pPr marL="31432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8pPr>
      <a:lvl9pPr marL="36004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55838" y="4189413"/>
            <a:ext cx="5745162" cy="763587"/>
          </a:xfrm>
        </p:spPr>
        <p:txBody>
          <a:bodyPr/>
          <a:lstStyle/>
          <a:p>
            <a:r>
              <a:rPr lang="en-US" b="1" dirty="0" smtClean="0">
                <a:effectLst>
                  <a:outerShdw blurRad="38100" dist="38100" dir="2700000" algn="tl">
                    <a:srgbClr val="000000">
                      <a:alpha val="43137"/>
                    </a:srgbClr>
                  </a:outerShdw>
                </a:effectLst>
              </a:rPr>
              <a:t>Security Automation Developer Days</a:t>
            </a:r>
          </a:p>
          <a:p>
            <a:endParaRPr lang="en-US" dirty="0"/>
          </a:p>
          <a:p>
            <a:r>
              <a:rPr lang="en-US" dirty="0" smtClean="0">
                <a:effectLst>
                  <a:outerShdw blurRad="38100" dist="38100" dir="2700000" algn="tl">
                    <a:srgbClr val="000000">
                      <a:alpha val="43137"/>
                    </a:srgbClr>
                  </a:outerShdw>
                </a:effectLst>
              </a:rPr>
              <a:t>Joseph A. Sain</a:t>
            </a:r>
          </a:p>
          <a:p>
            <a:r>
              <a:rPr lang="en-US" dirty="0" smtClean="0">
                <a:effectLst>
                  <a:outerShdw blurRad="38100" dist="38100" dir="2700000" algn="tl">
                    <a:srgbClr val="000000">
                      <a:alpha val="43137"/>
                    </a:srgbClr>
                  </a:outerShdw>
                </a:effectLst>
              </a:rPr>
              <a:t>jas@mitre.org</a:t>
            </a:r>
            <a:endParaRPr lang="en-US" dirty="0">
              <a:effectLst>
                <a:outerShdw blurRad="38100" dist="38100" dir="2700000" algn="tl">
                  <a:srgbClr val="000000">
                    <a:alpha val="43137"/>
                  </a:srgbClr>
                </a:outerShdw>
              </a:effectLst>
            </a:endParaRPr>
          </a:p>
        </p:txBody>
      </p:sp>
      <p:sp>
        <p:nvSpPr>
          <p:cNvPr id="2" name="Title 1"/>
          <p:cNvSpPr>
            <a:spLocks noGrp="1"/>
          </p:cNvSpPr>
          <p:nvPr>
            <p:ph type="ctrTitle" sz="quarter"/>
          </p:nvPr>
        </p:nvSpPr>
        <p:spPr/>
        <p:txBody>
          <a:bodyPr/>
          <a:lstStyle/>
          <a:p>
            <a:r>
              <a:rPr lang="en-US" dirty="0" smtClean="0">
                <a:effectLst>
                  <a:outerShdw blurRad="38100" dist="38100" dir="2700000" algn="tl">
                    <a:srgbClr val="000000">
                      <a:alpha val="43137"/>
                    </a:srgbClr>
                  </a:outerShdw>
                </a:effectLst>
              </a:rPr>
              <a:t>Common Configuration Enumeration (CCE)</a:t>
            </a: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New Proposal</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a:t>RULE: Installation of a software package or components can only be associated with a CCE Entry if the following conditions are met:</a:t>
            </a:r>
            <a:endParaRPr lang="en-US" dirty="0" smtClean="0"/>
          </a:p>
          <a:p>
            <a:pPr marL="684212" lvl="1" indent="-342900">
              <a:buFont typeface="+mj-lt"/>
              <a:buAutoNum type="arabicPeriod"/>
            </a:pPr>
            <a:r>
              <a:rPr lang="en-US" dirty="0" smtClean="0"/>
              <a:t>The </a:t>
            </a:r>
            <a:r>
              <a:rPr lang="en-US" dirty="0"/>
              <a:t>package or component is commonly recognized as a distinct sub-component of an existing CCE platform group.  </a:t>
            </a:r>
            <a:r>
              <a:rPr lang="en-US" i="1" dirty="0"/>
              <a:t>Patches are specifically excluded from</a:t>
            </a:r>
            <a:r>
              <a:rPr lang="en-US" i="1" dirty="0" smtClean="0"/>
              <a:t> CCE Issuance.</a:t>
            </a:r>
          </a:p>
          <a:p>
            <a:pPr marL="684212" lvl="1" indent="-342900">
              <a:buFont typeface="+mj-lt"/>
              <a:buAutoNum type="arabicPeriod"/>
            </a:pPr>
            <a:r>
              <a:rPr lang="en-US" dirty="0" smtClean="0"/>
              <a:t>The </a:t>
            </a:r>
            <a:r>
              <a:rPr lang="en-US" dirty="0"/>
              <a:t>sub-component is bundled with the majority of the normal installation distributions of the larger platform group. </a:t>
            </a:r>
            <a:endParaRPr lang="en-US" dirty="0" smtClean="0"/>
          </a:p>
          <a:p>
            <a:pPr marL="684212" lvl="1" indent="-342900">
              <a:buFont typeface="+mj-lt"/>
              <a:buAutoNum type="arabicPeriod"/>
            </a:pPr>
            <a:r>
              <a:rPr lang="en-US" dirty="0" smtClean="0"/>
              <a:t>The </a:t>
            </a:r>
            <a:r>
              <a:rPr lang="en-US" dirty="0"/>
              <a:t>management of the installation status of the sub-component is clearly supported by the security model of the larger platform group.</a:t>
            </a:r>
            <a:endParaRPr lang="en-US" dirty="0" smtClean="0"/>
          </a:p>
          <a:p>
            <a:pPr marL="684212" lvl="1" indent="-342900">
              <a:buFont typeface="+mj-lt"/>
              <a:buAutoNum type="arabicPeriod"/>
            </a:pPr>
            <a:r>
              <a:rPr lang="en-US" dirty="0" smtClean="0"/>
              <a:t>The </a:t>
            </a:r>
            <a:r>
              <a:rPr lang="en-US" dirty="0"/>
              <a:t>sub-component has been identified as having security </a:t>
            </a:r>
            <a:r>
              <a:rPr lang="en-US" dirty="0" smtClean="0"/>
              <a:t>relevance</a:t>
            </a:r>
          </a:p>
          <a:p>
            <a:pPr marL="1025525" lvl="2" indent="-342900"/>
            <a:r>
              <a:rPr lang="en-US" dirty="0" smtClean="0"/>
              <a:t>It is included in </a:t>
            </a:r>
            <a:r>
              <a:rPr lang="en-US" dirty="0"/>
              <a:t>a publicly available security guidance document.</a:t>
            </a:r>
          </a:p>
        </p:txBody>
      </p:sp>
      <p:sp>
        <p:nvSpPr>
          <p:cNvPr id="4" name="Slide Number Placeholder 3"/>
          <p:cNvSpPr>
            <a:spLocks noGrp="1"/>
          </p:cNvSpPr>
          <p:nvPr>
            <p:ph type="sldNum" sz="quarter" idx="10"/>
          </p:nvPr>
        </p:nvSpPr>
        <p:spPr/>
        <p:txBody>
          <a:bodyPr/>
          <a:lstStyle/>
          <a:p>
            <a:fld id="{9B8C33D5-8A1D-45EB-B2D0-95E53FA2306E}" type="slidenum">
              <a:rPr lang="en-US" smtClean="0"/>
              <a:pPr/>
              <a:t>10</a:t>
            </a:fld>
            <a:endParaRPr lang="en-US" dirty="0"/>
          </a:p>
        </p:txBody>
      </p:sp>
    </p:spTree>
    <p:extLst>
      <p:ext uri="{BB962C8B-B14F-4D97-AF65-F5344CB8AC3E}">
        <p14:creationId xmlns:p14="http://schemas.microsoft.com/office/powerpoint/2010/main" val="519204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4267200"/>
            <a:ext cx="7696200" cy="944562"/>
          </a:xfrm>
        </p:spPr>
        <p:txBody>
          <a:bodyPr/>
          <a:lstStyle/>
          <a:p>
            <a:pPr algn="ctr"/>
            <a:r>
              <a:rPr lang="en-US" sz="3200" dirty="0" smtClean="0">
                <a:effectLst>
                  <a:outerShdw blurRad="38100" dist="38100" dir="2700000" algn="tl">
                    <a:srgbClr val="000000">
                      <a:alpha val="43137"/>
                    </a:srgbClr>
                  </a:outerShdw>
                </a:effectLst>
              </a:rPr>
              <a:t>Publicly Available References</a:t>
            </a:r>
            <a:endParaRPr lang="en-US" sz="3200"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2362200" y="838200"/>
            <a:ext cx="4445000" cy="3149600"/>
          </a:xfrm>
          <a:prstGeom prst="rect">
            <a:avLst/>
          </a:prstGeom>
        </p:spPr>
      </p:pic>
    </p:spTree>
    <p:extLst>
      <p:ext uri="{BB962C8B-B14F-4D97-AF65-F5344CB8AC3E}">
        <p14:creationId xmlns:p14="http://schemas.microsoft.com/office/powerpoint/2010/main" val="1190391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43000"/>
            <a:ext cx="7696200" cy="4884738"/>
          </a:xfrm>
        </p:spPr>
        <p:txBody>
          <a:bodyPr/>
          <a:lstStyle/>
          <a:p>
            <a:pPr marL="457200" indent="-457200"/>
            <a:r>
              <a:rPr lang="en-US" dirty="0" smtClean="0"/>
              <a:t>CCE’s Coverage continues to Grow</a:t>
            </a:r>
          </a:p>
          <a:p>
            <a:pPr marL="798512" lvl="1" indent="-457200"/>
            <a:r>
              <a:rPr lang="en-US" dirty="0" smtClean="0"/>
              <a:t>No Single Organization Can Provide the Technical Expertise to Create or Review all of the Platforms Seeking CCEs</a:t>
            </a:r>
          </a:p>
          <a:p>
            <a:pPr marL="457200" indent="-457200"/>
            <a:r>
              <a:rPr lang="en-US" dirty="0" smtClean="0"/>
              <a:t>Structured Data Streams are not being published in traditional paper Security Guide format</a:t>
            </a:r>
          </a:p>
          <a:p>
            <a:pPr marL="798512" lvl="1" indent="-457200"/>
            <a:r>
              <a:rPr lang="en-US" dirty="0" smtClean="0"/>
              <a:t>OS Vendors Need CCE IDs for Structured Content on their Support Web Sites</a:t>
            </a:r>
          </a:p>
          <a:p>
            <a:pPr marL="798512" lvl="1" indent="-457200"/>
            <a:r>
              <a:rPr lang="en-US" dirty="0" smtClean="0"/>
              <a:t>Security Guide Document Producers (Vendors, NSA, DISA, NIST) Increasingly Publishing their Guidance in Non-Print Formats</a:t>
            </a:r>
          </a:p>
          <a:p>
            <a:pPr marL="798512" lvl="1" indent="-457200"/>
            <a:r>
              <a:rPr lang="en-US" dirty="0" smtClean="0"/>
              <a:t>Large Enterprises need CCE IDs to Manage their Internally Generated Configuration Checklists</a:t>
            </a:r>
          </a:p>
          <a:p>
            <a:pPr marL="798512" lvl="1" indent="-457200"/>
            <a:r>
              <a:rPr lang="en-US" dirty="0" smtClean="0"/>
              <a:t>Due to the increased adoption of CCE, content producers want CCEs in their initial documentation sets </a:t>
            </a:r>
          </a:p>
          <a:p>
            <a:pPr marL="798512" lvl="1" indent="-457200"/>
            <a:r>
              <a:rPr lang="en-US" dirty="0" smtClean="0"/>
              <a:t>Our Current Restriction of issuing CCE IDs only for Items that can be Referenced in a “Document” Prevents us from Issuing CCE IDs in these Situations</a:t>
            </a:r>
          </a:p>
          <a:p>
            <a:pPr lvl="1"/>
            <a:endParaRPr lang="en-US" dirty="0" smtClean="0"/>
          </a:p>
          <a:p>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CCE has been Overrun by its Own Success</a:t>
            </a:r>
          </a:p>
        </p:txBody>
      </p:sp>
      <p:grpSp>
        <p:nvGrpSpPr>
          <p:cNvPr id="6" name="Group 19"/>
          <p:cNvGrpSpPr/>
          <p:nvPr/>
        </p:nvGrpSpPr>
        <p:grpSpPr>
          <a:xfrm>
            <a:off x="5943600" y="3733800"/>
            <a:ext cx="5374728" cy="2661700"/>
            <a:chOff x="104590" y="-673925"/>
            <a:chExt cx="5374728" cy="2661700"/>
          </a:xfrm>
        </p:grpSpPr>
        <p:pic>
          <p:nvPicPr>
            <p:cNvPr id="11" name="Picture 10"/>
            <p:cNvPicPr>
              <a:picLocks noChangeAspect="1"/>
            </p:cNvPicPr>
            <p:nvPr/>
          </p:nvPicPr>
          <p:blipFill>
            <a:blip r:embed="rId2"/>
            <a:stretch>
              <a:fillRect/>
            </a:stretch>
          </p:blipFill>
          <p:spPr>
            <a:xfrm rot="18985230">
              <a:off x="104590" y="1479775"/>
              <a:ext cx="3111500" cy="508000"/>
            </a:xfrm>
            <a:prstGeom prst="rect">
              <a:avLst/>
            </a:prstGeom>
          </p:spPr>
        </p:pic>
        <p:pic>
          <p:nvPicPr>
            <p:cNvPr id="12" name="Picture 11"/>
            <p:cNvPicPr>
              <a:picLocks noChangeAspect="1"/>
            </p:cNvPicPr>
            <p:nvPr/>
          </p:nvPicPr>
          <p:blipFill>
            <a:blip r:embed="rId2"/>
            <a:stretch>
              <a:fillRect/>
            </a:stretch>
          </p:blipFill>
          <p:spPr>
            <a:xfrm rot="18985230">
              <a:off x="2367818" y="-673925"/>
              <a:ext cx="3111500" cy="508000"/>
            </a:xfrm>
            <a:prstGeom prst="rect">
              <a:avLst/>
            </a:prstGeom>
          </p:spPr>
        </p:pic>
      </p:grpSp>
      <p:grpSp>
        <p:nvGrpSpPr>
          <p:cNvPr id="7" name="Group 14"/>
          <p:cNvGrpSpPr/>
          <p:nvPr/>
        </p:nvGrpSpPr>
        <p:grpSpPr>
          <a:xfrm rot="18985230">
            <a:off x="1095190" y="3537174"/>
            <a:ext cx="9359900" cy="508000"/>
            <a:chOff x="0" y="3048000"/>
            <a:chExt cx="9359900" cy="508000"/>
          </a:xfrm>
        </p:grpSpPr>
        <p:pic>
          <p:nvPicPr>
            <p:cNvPr id="8" name="Picture 7"/>
            <p:cNvPicPr>
              <a:picLocks noChangeAspect="1"/>
            </p:cNvPicPr>
            <p:nvPr/>
          </p:nvPicPr>
          <p:blipFill>
            <a:blip r:embed="rId2"/>
            <a:stretch>
              <a:fillRect/>
            </a:stretch>
          </p:blipFill>
          <p:spPr>
            <a:xfrm>
              <a:off x="0" y="3048000"/>
              <a:ext cx="3111500" cy="508000"/>
            </a:xfrm>
            <a:prstGeom prst="rect">
              <a:avLst/>
            </a:prstGeom>
          </p:spPr>
        </p:pic>
        <p:pic>
          <p:nvPicPr>
            <p:cNvPr id="9" name="Picture 8"/>
            <p:cNvPicPr>
              <a:picLocks noChangeAspect="1"/>
            </p:cNvPicPr>
            <p:nvPr/>
          </p:nvPicPr>
          <p:blipFill>
            <a:blip r:embed="rId2"/>
            <a:stretch>
              <a:fillRect/>
            </a:stretch>
          </p:blipFill>
          <p:spPr>
            <a:xfrm>
              <a:off x="3124200" y="3048000"/>
              <a:ext cx="3111500" cy="508000"/>
            </a:xfrm>
            <a:prstGeom prst="rect">
              <a:avLst/>
            </a:prstGeom>
          </p:spPr>
        </p:pic>
        <p:pic>
          <p:nvPicPr>
            <p:cNvPr id="10" name="Picture 9"/>
            <p:cNvPicPr>
              <a:picLocks noChangeAspect="1"/>
            </p:cNvPicPr>
            <p:nvPr/>
          </p:nvPicPr>
          <p:blipFill>
            <a:blip r:embed="rId2"/>
            <a:stretch>
              <a:fillRect/>
            </a:stretch>
          </p:blipFill>
          <p:spPr>
            <a:xfrm>
              <a:off x="6248400" y="3048000"/>
              <a:ext cx="3111500" cy="508000"/>
            </a:xfrm>
            <a:prstGeom prst="rect">
              <a:avLst/>
            </a:prstGeom>
          </p:spPr>
        </p:pic>
      </p:grpSp>
    </p:spTree>
    <p:extLst>
      <p:ext uri="{BB962C8B-B14F-4D97-AF65-F5344CB8AC3E}">
        <p14:creationId xmlns:p14="http://schemas.microsoft.com/office/powerpoint/2010/main" val="144119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7"/>
                                        </p:tgtEl>
                                      </p:cBhvr>
                                    </p:animEffect>
                                    <p:set>
                                      <p:cBhvr>
                                        <p:cTn id="10"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r>
              <a:rPr lang="en-US" dirty="0" smtClean="0"/>
              <a:t>Allow CCE Working Group Members to propose and edit CCE Candidates  </a:t>
            </a:r>
          </a:p>
          <a:p>
            <a:pPr marL="457200" indent="-457200"/>
            <a:r>
              <a:rPr lang="en-US" dirty="0" smtClean="0"/>
              <a:t>Drop the requirement that all CCE entries have a published reference</a:t>
            </a:r>
          </a:p>
          <a:p>
            <a:pPr marL="798512" lvl="1" indent="-457200"/>
            <a:r>
              <a:rPr lang="en-US" dirty="0" smtClean="0"/>
              <a:t>CCEs would have “Proposed by” and “Affirmed by” or “Disputed by” fields </a:t>
            </a:r>
          </a:p>
          <a:p>
            <a:pPr marL="457200" indent="-457200"/>
            <a:r>
              <a:rPr lang="en-US" dirty="0" smtClean="0"/>
              <a:t>MITRE’s role would shift to that of neutral third party</a:t>
            </a:r>
          </a:p>
          <a:p>
            <a:pPr marL="798512" lvl="1" indent="-457200"/>
            <a:r>
              <a:rPr lang="en-US" dirty="0" smtClean="0"/>
              <a:t>Provide training and oversight</a:t>
            </a:r>
          </a:p>
          <a:p>
            <a:pPr marL="798512" lvl="1" indent="-457200"/>
            <a:r>
              <a:rPr lang="en-US" dirty="0" smtClean="0"/>
              <a:t>Non-competing guarantor of the CCE production process</a:t>
            </a:r>
          </a:p>
          <a:p>
            <a:pPr marL="457200" indent="-457200"/>
            <a:r>
              <a:rPr lang="en-US" dirty="0" smtClean="0"/>
              <a:t>Feedback was positive on the “Crowd Sourcing” of CCEs</a:t>
            </a:r>
          </a:p>
          <a:p>
            <a:pPr marL="457200" indent="-457200"/>
            <a:r>
              <a:rPr lang="en-US" dirty="0" smtClean="0"/>
              <a:t>Significant resistance to dropping the requirement for a publicly available reference</a:t>
            </a:r>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RSA 2011 </a:t>
            </a:r>
            <a:r>
              <a:rPr lang="en-US" dirty="0" err="1" smtClean="0">
                <a:effectLst>
                  <a:outerShdw blurRad="38100" dist="38100" dir="2700000" algn="tl">
                    <a:srgbClr val="000000">
                      <a:alpha val="43137"/>
                    </a:srgbClr>
                  </a:outerShdw>
                </a:effectLst>
              </a:rPr>
              <a:t>BoF</a:t>
            </a:r>
            <a:r>
              <a:rPr lang="en-US" dirty="0" smtClean="0">
                <a:effectLst>
                  <a:outerShdw blurRad="38100" dist="38100" dir="2700000" algn="tl">
                    <a:srgbClr val="000000">
                      <a:alpha val="43137"/>
                    </a:srgbClr>
                  </a:outerShdw>
                </a:effectLst>
              </a:rPr>
              <a:t> Proposal</a:t>
            </a:r>
            <a:endParaRPr lang="en-US"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stretch>
            <a:fillRect/>
          </a:stretch>
        </p:blipFill>
        <p:spPr>
          <a:xfrm rot="2466465">
            <a:off x="6705606" y="943115"/>
            <a:ext cx="2506153" cy="244332"/>
          </a:xfrm>
          <a:prstGeom prst="rect">
            <a:avLst/>
          </a:prstGeom>
        </p:spPr>
      </p:pic>
    </p:spTree>
    <p:extLst>
      <p:ext uri="{BB962C8B-B14F-4D97-AF65-F5344CB8AC3E}">
        <p14:creationId xmlns:p14="http://schemas.microsoft.com/office/powerpoint/2010/main" val="1180768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Retain the requirement that all CCE entries have at least one publicly available published reference.</a:t>
            </a:r>
          </a:p>
          <a:p>
            <a:r>
              <a:rPr lang="en-US" dirty="0" smtClean="0"/>
              <a:t>Relax the definition of "published reference" to include bundled help facilities and online web repositories</a:t>
            </a:r>
          </a:p>
          <a:p>
            <a:pPr lvl="1"/>
            <a:r>
              <a:rPr lang="en-US" dirty="0" smtClean="0"/>
              <a:t>Authoritative Sources</a:t>
            </a:r>
          </a:p>
          <a:p>
            <a:pPr lvl="1"/>
            <a:r>
              <a:rPr lang="en-US" dirty="0" smtClean="0"/>
              <a:t>Unix Man Pages</a:t>
            </a:r>
          </a:p>
          <a:p>
            <a:pPr lvl="1"/>
            <a:r>
              <a:rPr lang="en-US" dirty="0" smtClean="0"/>
              <a:t>Microsoft TechNet</a:t>
            </a:r>
          </a:p>
          <a:p>
            <a:r>
              <a:rPr lang="en-US" dirty="0" smtClean="0"/>
              <a:t>Drop the previously proposed requirement that all CCE entries have at least One “Affirmed By" comment.</a:t>
            </a:r>
            <a:endParaRPr lang="en-US" dirty="0"/>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Revised Proposal</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62604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0"/>
            <a:ext cx="7696200" cy="944562"/>
          </a:xfrm>
        </p:spPr>
        <p:txBody>
          <a:bodyPr/>
          <a:lstStyle/>
          <a:p>
            <a:r>
              <a:rPr lang="en-US" dirty="0" smtClean="0">
                <a:effectLst>
                  <a:outerShdw blurRad="38100" dist="38100" dir="2700000" algn="tl">
                    <a:srgbClr val="000000">
                      <a:alpha val="43137"/>
                    </a:srgbClr>
                  </a:outerShdw>
                </a:effectLst>
              </a:rPr>
              <a:t>The Details…</a:t>
            </a:r>
            <a:endParaRPr lang="en-US" dirty="0">
              <a:effectLst>
                <a:outerShdw blurRad="38100" dist="38100" dir="2700000" algn="tl">
                  <a:srgbClr val="000000">
                    <a:alpha val="43137"/>
                  </a:srgbClr>
                </a:outerShdw>
              </a:effectLst>
            </a:endParaRPr>
          </a:p>
        </p:txBody>
      </p:sp>
      <p:sp>
        <p:nvSpPr>
          <p:cNvPr id="4" name="Rounded Rectangle 3"/>
          <p:cNvSpPr/>
          <p:nvPr/>
        </p:nvSpPr>
        <p:spPr bwMode="auto">
          <a:xfrm>
            <a:off x="228600" y="2286000"/>
            <a:ext cx="8534400" cy="2209800"/>
          </a:xfrm>
          <a:prstGeom prst="roundRect">
            <a:avLst/>
          </a:prstGeom>
          <a:solidFill>
            <a:schemeClr val="tx2">
              <a:lumMod val="20000"/>
              <a:lumOff val="80000"/>
            </a:schemeClr>
          </a:solidFill>
          <a:ln w="12700" cap="flat" cmpd="sng" algn="ctr">
            <a:solidFill>
              <a:srgbClr val="000000"/>
            </a:solidFill>
            <a:prstDash val="solid"/>
            <a:round/>
            <a:headEnd type="none" w="med" len="med"/>
            <a:tailEnd type="none" w="med" len="med"/>
          </a:ln>
          <a:effectLst/>
          <a:scene3d>
            <a:camera prst="orthographicFront"/>
            <a:lightRig rig="threePt" dir="t"/>
          </a:scene3d>
          <a:sp3d>
            <a:bevelT w="673100" prst="coolSlant"/>
          </a:sp3d>
        </p:spPr>
        <p:txBody>
          <a:bodyPr vert="horz" wrap="none" lIns="91440" tIns="45720" rIns="91440" bIns="45720" numCol="1" rtlCol="0" anchor="ctr" anchorCtr="0" compatLnSpc="1">
            <a:prstTxWarp prst="textNoShape">
              <a:avLst/>
            </a:prstTxWarp>
          </a:bodyPr>
          <a:lstStyle/>
          <a:p>
            <a:pPr lvl="1"/>
            <a:r>
              <a:rPr lang="en-US" dirty="0" smtClean="0"/>
              <a:t>Action: [created by/edited by/(existence) affirmed by/(existence) disputed by]</a:t>
            </a:r>
          </a:p>
          <a:p>
            <a:pPr lvl="1"/>
            <a:r>
              <a:rPr lang="en-US" dirty="0" smtClean="0"/>
              <a:t>Notes: [text field]</a:t>
            </a:r>
          </a:p>
          <a:p>
            <a:pPr lvl="1"/>
            <a:r>
              <a:rPr lang="en-US" dirty="0" smtClean="0"/>
              <a:t>Date:</a:t>
            </a:r>
          </a:p>
          <a:p>
            <a:pPr lvl="1"/>
            <a:r>
              <a:rPr lang="en-US" dirty="0" smtClean="0"/>
              <a:t>Org Name:</a:t>
            </a:r>
          </a:p>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dirty="0" smtClean="0">
              <a:ln>
                <a:noFill/>
              </a:ln>
              <a:solidFill>
                <a:schemeClr val="tx1"/>
              </a:solidFill>
              <a:effectLst/>
              <a:latin typeface="Arial" charset="0"/>
            </a:endParaRPr>
          </a:p>
        </p:txBody>
      </p:sp>
      <p:sp>
        <p:nvSpPr>
          <p:cNvPr id="5" name="Content Placeholder 1"/>
          <p:cNvSpPr txBox="1">
            <a:spLocks/>
          </p:cNvSpPr>
          <p:nvPr/>
        </p:nvSpPr>
        <p:spPr bwMode="auto">
          <a:xfrm>
            <a:off x="533400" y="5334000"/>
            <a:ext cx="7696200"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684213" lvl="1" indent="-227013" fontAlgn="base">
              <a:lnSpc>
                <a:spcPts val="2200"/>
              </a:lnSpc>
              <a:spcBef>
                <a:spcPct val="0"/>
              </a:spcBef>
              <a:spcAft>
                <a:spcPts val="800"/>
              </a:spcAft>
              <a:buClr>
                <a:srgbClr val="FDAA03"/>
              </a:buClr>
              <a:buSzPct val="100000"/>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
        <p:nvSpPr>
          <p:cNvPr id="10" name="Content Placeholder 1"/>
          <p:cNvSpPr txBox="1">
            <a:spLocks/>
          </p:cNvSpPr>
          <p:nvPr/>
        </p:nvSpPr>
        <p:spPr bwMode="auto">
          <a:xfrm>
            <a:off x="685800" y="1066800"/>
            <a:ext cx="7696200" cy="2133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7013" marR="0" lvl="0" indent="-227013" algn="l" defTabSz="914400" rtl="0" eaLnBrk="1" fontAlgn="base" latinLnBrk="0" hangingPunct="1">
              <a:lnSpc>
                <a:spcPts val="2200"/>
              </a:lnSpc>
              <a:spcBef>
                <a:spcPct val="0"/>
              </a:spcBef>
              <a:spcAft>
                <a:spcPts val="800"/>
              </a:spcAft>
              <a:buClr>
                <a:srgbClr val="FDAA03"/>
              </a:buClr>
              <a:buSzPct val="100000"/>
              <a:buFont typeface="Arial" pitchFamily="34" charset="0"/>
              <a:buChar char="■"/>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The requirement that one external published reference remains</a:t>
            </a:r>
            <a:endParaRPr lang="en-US" sz="2000" b="1" kern="0" dirty="0" smtClean="0"/>
          </a:p>
          <a:p>
            <a:pPr marL="227013" marR="0" lvl="0" indent="-227013" algn="l" defTabSz="914400" rtl="0" eaLnBrk="1" fontAlgn="base" latinLnBrk="0" hangingPunct="1">
              <a:lnSpc>
                <a:spcPts val="2200"/>
              </a:lnSpc>
              <a:spcBef>
                <a:spcPct val="0"/>
              </a:spcBef>
              <a:spcAft>
                <a:spcPts val="800"/>
              </a:spcAft>
              <a:buClr>
                <a:srgbClr val="FDAA03"/>
              </a:buClr>
              <a:buSzPct val="100000"/>
              <a:buFont typeface="Arial" pitchFamily="34" charset="0"/>
              <a:buChar char="■"/>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Inclusion of “Typed” Comments</a:t>
            </a:r>
          </a:p>
          <a:p>
            <a:pPr marL="227013" marR="0" lvl="0" indent="-227013" algn="l" defTabSz="914400" rtl="0" eaLnBrk="1" fontAlgn="base" latinLnBrk="0" hangingPunct="1">
              <a:lnSpc>
                <a:spcPts val="2200"/>
              </a:lnSpc>
              <a:spcBef>
                <a:spcPct val="0"/>
              </a:spcBef>
              <a:spcAft>
                <a:spcPts val="800"/>
              </a:spcAft>
              <a:buClr>
                <a:srgbClr val="FDAA03"/>
              </a:buClr>
              <a:buSzPct val="100000"/>
              <a:buFont typeface="Arial" pitchFamily="34" charset="0"/>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bwMode="auto">
          <a:xfrm>
            <a:off x="685800" y="4648200"/>
            <a:ext cx="76962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7013" marR="0" lvl="0" indent="-227013" algn="l" defTabSz="914400" rtl="0" eaLnBrk="1" fontAlgn="base" latinLnBrk="0" hangingPunct="1">
              <a:lnSpc>
                <a:spcPts val="2200"/>
              </a:lnSpc>
              <a:spcBef>
                <a:spcPct val="0"/>
              </a:spcBef>
              <a:spcAft>
                <a:spcPts val="800"/>
              </a:spcAft>
              <a:buClr>
                <a:srgbClr val="FDAA03"/>
              </a:buClr>
              <a:buSzPct val="100000"/>
              <a:buFont typeface="Arial" pitchFamily="34" charset="0"/>
              <a:buChar char="■"/>
              <a:tabLst/>
              <a:defRPr/>
            </a:pPr>
            <a:r>
              <a:rPr kumimoji="0" lang="en-US" sz="2000" b="1" i="0" u="none" strike="noStrike" kern="0" cap="none" spc="0" normalizeH="0" baseline="0" noProof="0" dirty="0" smtClean="0">
                <a:ln>
                  <a:noFill/>
                </a:ln>
                <a:solidFill>
                  <a:schemeClr val="tx1"/>
                </a:solidFill>
                <a:effectLst/>
                <a:uLnTx/>
                <a:uFillTx/>
                <a:latin typeface="+mn-lt"/>
                <a:ea typeface="+mn-ea"/>
                <a:cs typeface="+mn-cs"/>
              </a:rPr>
              <a:t>Mandatory</a:t>
            </a:r>
            <a:r>
              <a:rPr kumimoji="0" lang="en-US" sz="2000" b="1" i="0" u="none" strike="noStrike" kern="0" cap="none" spc="0" normalizeH="0" noProof="0" dirty="0" smtClean="0">
                <a:ln>
                  <a:noFill/>
                </a:ln>
                <a:solidFill>
                  <a:schemeClr val="tx1"/>
                </a:solidFill>
                <a:effectLst/>
                <a:uLnTx/>
                <a:uFillTx/>
                <a:latin typeface="+mn-lt"/>
                <a:ea typeface="+mn-ea"/>
                <a:cs typeface="+mn-cs"/>
              </a:rPr>
              <a:t> “Created By” Comment</a:t>
            </a:r>
          </a:p>
          <a:p>
            <a:pPr marL="227013" marR="0" lvl="0" indent="-227013" algn="l" defTabSz="914400" rtl="0" eaLnBrk="1" fontAlgn="base" latinLnBrk="0" hangingPunct="1">
              <a:lnSpc>
                <a:spcPts val="2200"/>
              </a:lnSpc>
              <a:spcBef>
                <a:spcPct val="0"/>
              </a:spcBef>
              <a:spcAft>
                <a:spcPts val="800"/>
              </a:spcAft>
              <a:buClr>
                <a:srgbClr val="FDAA03"/>
              </a:buClr>
              <a:buSzPct val="100000"/>
              <a:buFont typeface="Arial" pitchFamily="34" charset="0"/>
              <a:buChar char="■"/>
              <a:tabLst/>
              <a:defRPr/>
            </a:pPr>
            <a:r>
              <a:rPr lang="en-US" sz="2000" b="1" kern="0" dirty="0" smtClean="0"/>
              <a:t>Optional “Affirmed By” or “Disputed By” Comment</a:t>
            </a:r>
            <a:endParaRPr kumimoji="0" lang="en-US" sz="2000" b="1" i="0" u="none" strike="noStrike" kern="0" cap="none" spc="0" normalizeH="0" noProof="0" dirty="0" smtClean="0">
              <a:ln>
                <a:noFill/>
              </a:ln>
              <a:solidFill>
                <a:schemeClr val="tx1"/>
              </a:solidFill>
              <a:effectLst/>
              <a:uLnTx/>
              <a:uFillTx/>
              <a:latin typeface="+mn-lt"/>
              <a:ea typeface="+mn-ea"/>
              <a:cs typeface="+mn-cs"/>
            </a:endParaRPr>
          </a:p>
          <a:p>
            <a:pPr marL="227013" marR="0" lvl="0" indent="-227013" algn="l" defTabSz="914400" rtl="0" eaLnBrk="1" fontAlgn="base" latinLnBrk="0" hangingPunct="1">
              <a:lnSpc>
                <a:spcPts val="2200"/>
              </a:lnSpc>
              <a:spcBef>
                <a:spcPct val="0"/>
              </a:spcBef>
              <a:spcAft>
                <a:spcPts val="800"/>
              </a:spcAft>
              <a:buClr>
                <a:srgbClr val="FDAA03"/>
              </a:buClr>
              <a:buSzPct val="100000"/>
              <a:buFont typeface="Arial" pitchFamily="34" charset="0"/>
              <a:buChar char="■"/>
              <a:tabLst/>
              <a:defRPr/>
            </a:pPr>
            <a:endParaRPr kumimoji="0" lang="en-US" sz="2000" b="1"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6175113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743200" y="1066800"/>
            <a:ext cx="3632200" cy="4559300"/>
          </a:xfrm>
          <a:prstGeom prst="rect">
            <a:avLst/>
          </a:prstGeom>
        </p:spPr>
      </p:pic>
    </p:spTree>
    <p:extLst>
      <p:ext uri="{BB962C8B-B14F-4D97-AF65-F5344CB8AC3E}">
        <p14:creationId xmlns:p14="http://schemas.microsoft.com/office/powerpoint/2010/main" val="1190391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Agenda</a:t>
            </a:r>
            <a:endParaRPr lang="en-US" dirty="0">
              <a:effectLst>
                <a:outerShdw blurRad="38100" dist="38100" dir="2700000" algn="tl">
                  <a:srgbClr val="000000">
                    <a:alpha val="43137"/>
                  </a:srgbClr>
                </a:outerShdw>
              </a:effectLst>
            </a:endParaRPr>
          </a:p>
        </p:txBody>
      </p:sp>
      <p:sp>
        <p:nvSpPr>
          <p:cNvPr id="6" name="Content Placeholder 1"/>
          <p:cNvSpPr>
            <a:spLocks noGrp="1"/>
          </p:cNvSpPr>
          <p:nvPr>
            <p:ph idx="1"/>
          </p:nvPr>
        </p:nvSpPr>
        <p:spPr>
          <a:xfrm>
            <a:off x="685800" y="1219200"/>
            <a:ext cx="7696200" cy="4884738"/>
          </a:xfrm>
        </p:spPr>
        <p:txBody>
          <a:bodyPr/>
          <a:lstStyle/>
          <a:p>
            <a:r>
              <a:rPr lang="en-US" dirty="0" smtClean="0"/>
              <a:t>Overview</a:t>
            </a:r>
          </a:p>
          <a:p>
            <a:r>
              <a:rPr lang="en-US" dirty="0" smtClean="0"/>
              <a:t>Current Status</a:t>
            </a:r>
          </a:p>
          <a:p>
            <a:r>
              <a:rPr lang="en-US" dirty="0" smtClean="0"/>
              <a:t>Issues Before the Community</a:t>
            </a:r>
          </a:p>
          <a:p>
            <a:pPr lvl="1"/>
            <a:r>
              <a:rPr lang="en-US" dirty="0" smtClean="0"/>
              <a:t>CCE Published Formats</a:t>
            </a:r>
          </a:p>
          <a:p>
            <a:pPr lvl="1"/>
            <a:r>
              <a:rPr lang="en-US" dirty="0" smtClean="0"/>
              <a:t>Bundled Sub-Components</a:t>
            </a:r>
          </a:p>
          <a:p>
            <a:pPr lvl="1"/>
            <a:r>
              <a:rPr lang="en-US" dirty="0" smtClean="0"/>
              <a:t>Publicly Available References</a:t>
            </a:r>
          </a:p>
          <a:p>
            <a:endParaRPr lang="en-US" dirty="0"/>
          </a:p>
        </p:txBody>
      </p:sp>
      <p:pic>
        <p:nvPicPr>
          <p:cNvPr id="4" name="Picture 3"/>
          <p:cNvPicPr>
            <a:picLocks noChangeAspect="1"/>
          </p:cNvPicPr>
          <p:nvPr/>
        </p:nvPicPr>
        <p:blipFill>
          <a:blip r:embed="rId2"/>
          <a:stretch>
            <a:fillRect/>
          </a:stretch>
        </p:blipFill>
        <p:spPr>
          <a:xfrm>
            <a:off x="4953000" y="0"/>
            <a:ext cx="2743200" cy="2663687"/>
          </a:xfrm>
          <a:prstGeom prst="rect">
            <a:avLst/>
          </a:prstGeom>
        </p:spPr>
      </p:pic>
    </p:spTree>
    <p:extLst>
      <p:ext uri="{BB962C8B-B14F-4D97-AF65-F5344CB8AC3E}">
        <p14:creationId xmlns:p14="http://schemas.microsoft.com/office/powerpoint/2010/main" val="3850041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066800"/>
            <a:ext cx="7696200" cy="4884738"/>
          </a:xfrm>
        </p:spPr>
        <p:txBody>
          <a:bodyPr/>
          <a:lstStyle/>
          <a:p>
            <a:pPr>
              <a:lnSpc>
                <a:spcPct val="100000"/>
              </a:lnSpc>
              <a:spcAft>
                <a:spcPts val="0"/>
              </a:spcAft>
            </a:pPr>
            <a:r>
              <a:rPr lang="en-US" sz="1800" dirty="0" smtClean="0"/>
              <a:t>CCE provides </a:t>
            </a:r>
            <a:r>
              <a:rPr lang="en-US" sz="1800" dirty="0"/>
              <a:t>unique identifiers to security-related system configuration issues</a:t>
            </a:r>
            <a:r>
              <a:rPr lang="en-US" sz="1800" dirty="0" smtClean="0"/>
              <a:t> </a:t>
            </a:r>
          </a:p>
          <a:p>
            <a:pPr>
              <a:lnSpc>
                <a:spcPct val="100000"/>
              </a:lnSpc>
              <a:spcAft>
                <a:spcPts val="0"/>
              </a:spcAft>
            </a:pPr>
            <a:endParaRPr lang="en-US" sz="1800" dirty="0" smtClean="0"/>
          </a:p>
          <a:p>
            <a:pPr lvl="1">
              <a:lnSpc>
                <a:spcPct val="100000"/>
              </a:lnSpc>
              <a:spcAft>
                <a:spcPts val="0"/>
              </a:spcAft>
            </a:pPr>
            <a:r>
              <a:rPr lang="en-US" sz="1600" dirty="0" smtClean="0"/>
              <a:t>CCE-IDs are </a:t>
            </a:r>
            <a:r>
              <a:rPr lang="en-US" sz="1600" dirty="0"/>
              <a:t>associated with configuration statements and configuration controls that express the way humans name and discuss their intentions when configuring computer </a:t>
            </a:r>
            <a:r>
              <a:rPr lang="en-US" sz="1600" dirty="0" smtClean="0"/>
              <a:t>systems</a:t>
            </a:r>
          </a:p>
          <a:p>
            <a:pPr lvl="1">
              <a:lnSpc>
                <a:spcPct val="100000"/>
              </a:lnSpc>
              <a:spcAft>
                <a:spcPts val="0"/>
              </a:spcAft>
            </a:pPr>
            <a:endParaRPr lang="en-US" sz="1600" dirty="0" smtClean="0"/>
          </a:p>
          <a:p>
            <a:pPr lvl="1">
              <a:lnSpc>
                <a:spcPct val="100000"/>
              </a:lnSpc>
              <a:spcAft>
                <a:spcPts val="0"/>
              </a:spcAft>
            </a:pPr>
            <a:r>
              <a:rPr lang="en-US" sz="1600" dirty="0"/>
              <a:t>CCE-IDs </a:t>
            </a:r>
            <a:r>
              <a:rPr lang="en-US" sz="1600" dirty="0" smtClean="0"/>
              <a:t>provide </a:t>
            </a:r>
            <a:r>
              <a:rPr lang="en-US" sz="1600" dirty="0"/>
              <a:t>a bridge between natural </a:t>
            </a:r>
            <a:r>
              <a:rPr lang="en-US" sz="1600" dirty="0" smtClean="0"/>
              <a:t>language configuration </a:t>
            </a:r>
            <a:r>
              <a:rPr lang="en-US" sz="1600" dirty="0"/>
              <a:t>guidance documents and machine-readable </a:t>
            </a:r>
            <a:r>
              <a:rPr lang="en-US" sz="1600" dirty="0" smtClean="0"/>
              <a:t>capabilities,  e.g., configuration </a:t>
            </a:r>
            <a:r>
              <a:rPr lang="en-US" sz="1600" dirty="0"/>
              <a:t>audit tools</a:t>
            </a:r>
            <a:endParaRPr lang="en-US" sz="1600" dirty="0" smtClean="0"/>
          </a:p>
          <a:p>
            <a:pPr>
              <a:lnSpc>
                <a:spcPct val="100000"/>
              </a:lnSpc>
              <a:spcAft>
                <a:spcPts val="0"/>
              </a:spcAft>
            </a:pPr>
            <a:endParaRPr lang="en-US" dirty="0" smtClean="0"/>
          </a:p>
          <a:p>
            <a:pPr>
              <a:lnSpc>
                <a:spcPct val="100000"/>
              </a:lnSpc>
              <a:spcAft>
                <a:spcPts val="0"/>
              </a:spcAft>
            </a:pPr>
            <a:r>
              <a:rPr lang="en-US" sz="1800" dirty="0" smtClean="0"/>
              <a:t>Facilitates </a:t>
            </a:r>
            <a:r>
              <a:rPr lang="en-US" sz="1800" dirty="0"/>
              <a:t>correlation of configuration data across multiple information sources and </a:t>
            </a:r>
            <a:r>
              <a:rPr lang="en-US" sz="1800" dirty="0" smtClean="0"/>
              <a:t>tools.</a:t>
            </a:r>
          </a:p>
          <a:p>
            <a:pPr>
              <a:lnSpc>
                <a:spcPct val="100000"/>
              </a:lnSpc>
              <a:spcAft>
                <a:spcPts val="0"/>
              </a:spcAft>
            </a:pPr>
            <a:endParaRPr lang="en-US" sz="1800" dirty="0" smtClean="0"/>
          </a:p>
          <a:p>
            <a:r>
              <a:rPr lang="en-US" sz="1800" dirty="0" smtClean="0"/>
              <a:t>Consistent </a:t>
            </a:r>
            <a:r>
              <a:rPr lang="en-US" sz="1800" dirty="0"/>
              <a:t>identifiers can improve data </a:t>
            </a:r>
            <a:r>
              <a:rPr lang="en-US" sz="1800" dirty="0" smtClean="0"/>
              <a:t>correlation, </a:t>
            </a:r>
            <a:r>
              <a:rPr lang="en-US" sz="1800" dirty="0"/>
              <a:t>enable </a:t>
            </a:r>
            <a:r>
              <a:rPr lang="en-US" sz="1800" dirty="0" smtClean="0"/>
              <a:t>interoperability, </a:t>
            </a:r>
            <a:r>
              <a:rPr lang="en-US" sz="1800" dirty="0"/>
              <a:t>foster </a:t>
            </a:r>
            <a:r>
              <a:rPr lang="en-US" sz="1800" dirty="0" smtClean="0"/>
              <a:t>automation, ease metrics gathering</a:t>
            </a:r>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CCE Overview</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6559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Current Release is 5.20110602</a:t>
            </a:r>
          </a:p>
          <a:p>
            <a:pPr lvl="1"/>
            <a:r>
              <a:rPr lang="en-US" dirty="0" smtClean="0"/>
              <a:t>Additions are RHEL 5 for USGCB, submitted by NIST</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endParaRPr lang="en-US" dirty="0" smtClean="0"/>
          </a:p>
          <a:p>
            <a:endParaRPr lang="en-US" dirty="0" smtClean="0"/>
          </a:p>
          <a:p>
            <a:r>
              <a:rPr lang="en-US" dirty="0" smtClean="0"/>
              <a:t>There are number of submissions actively being worked</a:t>
            </a:r>
          </a:p>
          <a:p>
            <a:r>
              <a:rPr lang="en-US" dirty="0" smtClean="0"/>
              <a:t>Our goal is more frequent releases tied to each submission when possible</a:t>
            </a:r>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Current Release</a:t>
            </a:r>
            <a:endParaRPr lang="en-US" dirty="0">
              <a:effectLst>
                <a:outerShdw blurRad="38100" dist="38100" dir="2700000" algn="tl">
                  <a:srgbClr val="000000">
                    <a:alpha val="43137"/>
                  </a:srgbClr>
                </a:outerShdw>
              </a:effectLst>
            </a:endParaRPr>
          </a:p>
        </p:txBody>
      </p:sp>
      <p:sp>
        <p:nvSpPr>
          <p:cNvPr id="4" name="Rounded Rectangle 3"/>
          <p:cNvSpPr/>
          <p:nvPr/>
        </p:nvSpPr>
        <p:spPr bwMode="auto">
          <a:xfrm>
            <a:off x="1447800" y="2362200"/>
            <a:ext cx="4953000" cy="2209800"/>
          </a:xfrm>
          <a:prstGeom prst="roundRect">
            <a:avLst/>
          </a:prstGeom>
          <a:solidFill>
            <a:schemeClr val="tx2">
              <a:lumMod val="20000"/>
              <a:lumOff val="80000"/>
            </a:schemeClr>
          </a:solidFill>
          <a:ln w="12700" cap="flat" cmpd="sng" algn="ctr">
            <a:solidFill>
              <a:srgbClr val="000000"/>
            </a:solidFill>
            <a:prstDash val="solid"/>
            <a:round/>
            <a:headEnd type="none" w="med" len="med"/>
            <a:tailEnd type="none" w="med" len="med"/>
          </a:ln>
          <a:effectLst/>
          <a:scene3d>
            <a:camera prst="orthographicFront"/>
            <a:lightRig rig="threePt" dir="t"/>
          </a:scene3d>
          <a:sp3d>
            <a:bevelT w="673100" prst="coolSlant"/>
          </a:sp3d>
        </p:spPr>
        <p:txBody>
          <a:bodyPr vert="horz" wrap="none" lIns="91440" tIns="45720" rIns="91440" bIns="45720" numCol="1" rtlCol="0" anchor="ctr" anchorCtr="0" compatLnSpc="1">
            <a:prstTxWarp prst="textNoShape">
              <a:avLst/>
            </a:prstTxWarp>
          </a:bodyPr>
          <a:lstStyle/>
          <a:p>
            <a:pPr eaLnBrk="0" fontAlgn="base" hangingPunct="0">
              <a:lnSpc>
                <a:spcPts val="2500"/>
              </a:lnSpc>
              <a:spcBef>
                <a:spcPct val="0"/>
              </a:spcBef>
              <a:buClr>
                <a:srgbClr val="FDAA03"/>
              </a:buClr>
            </a:pPr>
            <a:r>
              <a:rPr lang="en-US" dirty="0" smtClean="0"/>
              <a:t>Total CCE Entries: 10316</a:t>
            </a:r>
          </a:p>
          <a:p>
            <a:pPr eaLnBrk="0" fontAlgn="base" hangingPunct="0">
              <a:lnSpc>
                <a:spcPts val="2500"/>
              </a:lnSpc>
              <a:spcBef>
                <a:spcPct val="0"/>
              </a:spcBef>
              <a:buClr>
                <a:srgbClr val="FDAA03"/>
              </a:buClr>
            </a:pPr>
            <a:r>
              <a:rPr lang="en-US" dirty="0" smtClean="0"/>
              <a:t>Number of new entries: 16</a:t>
            </a:r>
          </a:p>
          <a:p>
            <a:pPr eaLnBrk="0" fontAlgn="base" hangingPunct="0">
              <a:lnSpc>
                <a:spcPts val="2500"/>
              </a:lnSpc>
              <a:spcBef>
                <a:spcPct val="0"/>
              </a:spcBef>
              <a:buClr>
                <a:srgbClr val="FDAA03"/>
              </a:buClr>
            </a:pPr>
            <a:r>
              <a:rPr lang="en-US" dirty="0" smtClean="0"/>
              <a:t>Total Number of Platform Groups: 19</a:t>
            </a:r>
          </a:p>
          <a:p>
            <a:pPr eaLnBrk="0" fontAlgn="base" hangingPunct="0">
              <a:lnSpc>
                <a:spcPts val="2500"/>
              </a:lnSpc>
              <a:spcBef>
                <a:spcPct val="0"/>
              </a:spcBef>
              <a:buClr>
                <a:srgbClr val="FDAA03"/>
              </a:buClr>
            </a:pPr>
            <a:r>
              <a:rPr lang="en-US" dirty="0" smtClean="0"/>
              <a:t>Number of new platform groups: 0</a:t>
            </a:r>
          </a:p>
          <a:p>
            <a:pPr eaLnBrk="0" fontAlgn="base" hangingPunct="0">
              <a:lnSpc>
                <a:spcPts val="2500"/>
              </a:lnSpc>
              <a:spcBef>
                <a:spcPct val="0"/>
              </a:spcBef>
              <a:buClr>
                <a:srgbClr val="FDAA03"/>
              </a:buClr>
            </a:pPr>
            <a:r>
              <a:rPr lang="en-US" dirty="0" smtClean="0"/>
              <a:t>Number of platform groups with updates: 1</a:t>
            </a:r>
            <a:endParaRPr kumimoji="0" lang="en-US" sz="1800" b="1" i="0" u="none"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124705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4648200"/>
            <a:ext cx="7696200" cy="944562"/>
          </a:xfrm>
        </p:spPr>
        <p:txBody>
          <a:bodyPr/>
          <a:lstStyle/>
          <a:p>
            <a:pPr algn="ctr"/>
            <a:r>
              <a:rPr lang="en-US" sz="4000" dirty="0" smtClean="0">
                <a:effectLst>
                  <a:outerShdw blurRad="38100" dist="38100" dir="2700000" algn="tl">
                    <a:srgbClr val="000000">
                      <a:alpha val="43137"/>
                    </a:srgbClr>
                  </a:outerShdw>
                </a:effectLst>
              </a:rPr>
              <a:t>Issues Before the Community</a:t>
            </a:r>
            <a:br>
              <a:rPr lang="en-US" sz="4000" dirty="0" smtClean="0">
                <a:effectLst>
                  <a:outerShdw blurRad="38100" dist="38100" dir="2700000" algn="tl">
                    <a:srgbClr val="000000">
                      <a:alpha val="43137"/>
                    </a:srgbClr>
                  </a:outerShdw>
                </a:effectLst>
              </a:rPr>
            </a:br>
            <a:r>
              <a:rPr lang="en-US" sz="4000" dirty="0" smtClean="0">
                <a:effectLst>
                  <a:outerShdw blurRad="38100" dist="38100" dir="2700000" algn="tl">
                    <a:srgbClr val="000000">
                      <a:alpha val="43137"/>
                    </a:srgbClr>
                  </a:outerShdw>
                </a:effectLst>
              </a:rPr>
              <a:t/>
            </a:r>
            <a:br>
              <a:rPr lang="en-US" sz="4000" dirty="0" smtClean="0">
                <a:effectLst>
                  <a:outerShdw blurRad="38100" dist="38100" dir="2700000" algn="tl">
                    <a:srgbClr val="000000">
                      <a:alpha val="43137"/>
                    </a:srgbClr>
                  </a:outerShdw>
                </a:effectLst>
              </a:rPr>
            </a:br>
            <a:r>
              <a:rPr lang="en-US" sz="3200" dirty="0" smtClean="0">
                <a:effectLst>
                  <a:outerShdw blurRad="38100" dist="38100" dir="2700000" algn="tl">
                    <a:srgbClr val="000000">
                      <a:alpha val="43137"/>
                    </a:srgbClr>
                  </a:outerShdw>
                </a:effectLst>
              </a:rPr>
              <a:t>CCE Published Format</a:t>
            </a:r>
            <a:endParaRPr lang="en-US" sz="3200"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2362200" y="990600"/>
            <a:ext cx="4445000" cy="3149600"/>
          </a:xfrm>
          <a:prstGeom prst="rect">
            <a:avLst/>
          </a:prstGeom>
        </p:spPr>
      </p:pic>
    </p:spTree>
    <p:extLst>
      <p:ext uri="{BB962C8B-B14F-4D97-AF65-F5344CB8AC3E}">
        <p14:creationId xmlns:p14="http://schemas.microsoft.com/office/powerpoint/2010/main" val="922532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Currently:</a:t>
            </a:r>
          </a:p>
          <a:p>
            <a:pPr lvl="1"/>
            <a:r>
              <a:rPr lang="en-US" dirty="0" smtClean="0"/>
              <a:t>Individual Platform Group Spreadsheets</a:t>
            </a:r>
          </a:p>
          <a:p>
            <a:pPr lvl="1"/>
            <a:r>
              <a:rPr lang="en-US" dirty="0" smtClean="0"/>
              <a:t>Roll-up Spreadsheet</a:t>
            </a:r>
          </a:p>
          <a:p>
            <a:pPr lvl="1"/>
            <a:r>
              <a:rPr lang="en-US" dirty="0" smtClean="0"/>
              <a:t>XML Roll-up</a:t>
            </a:r>
          </a:p>
          <a:p>
            <a:r>
              <a:rPr lang="en-US" dirty="0" smtClean="0"/>
              <a:t>This is inefficient and complicates the publication process</a:t>
            </a:r>
          </a:p>
          <a:p>
            <a:r>
              <a:rPr lang="en-US" dirty="0" smtClean="0"/>
              <a:t>Discussion on CCE Working Group regarding the use of XML Format</a:t>
            </a:r>
          </a:p>
          <a:p>
            <a:pPr lvl="1"/>
            <a:r>
              <a:rPr lang="en-US" dirty="0" smtClean="0"/>
              <a:t>Some Organizations have processes tied directly to the XML</a:t>
            </a:r>
          </a:p>
          <a:p>
            <a:pPr lvl="1"/>
            <a:r>
              <a:rPr lang="en-US" dirty="0" smtClean="0"/>
              <a:t>Others found the XML problematic</a:t>
            </a:r>
          </a:p>
          <a:p>
            <a:r>
              <a:rPr lang="en-US" dirty="0" smtClean="0"/>
              <a:t>Are all of these formats useful?</a:t>
            </a:r>
          </a:p>
          <a:p>
            <a:r>
              <a:rPr lang="en-US" dirty="0" smtClean="0"/>
              <a:t>Can you live without any of these formats?</a:t>
            </a:r>
          </a:p>
          <a:p>
            <a:r>
              <a:rPr lang="en-US" dirty="0" smtClean="0"/>
              <a:t>How can we improve our published formats?</a:t>
            </a:r>
          </a:p>
          <a:p>
            <a:endParaRPr lang="en-US" dirty="0"/>
          </a:p>
        </p:txBody>
      </p:sp>
      <p:sp>
        <p:nvSpPr>
          <p:cNvPr id="4" name="Title 1"/>
          <p:cNvSpPr>
            <a:spLocks noGrp="1"/>
          </p:cNvSpPr>
          <p:nvPr>
            <p:ph type="title"/>
          </p:nvPr>
        </p:nvSpPr>
        <p:spPr>
          <a:xfrm>
            <a:off x="685800" y="274638"/>
            <a:ext cx="7696200" cy="944562"/>
          </a:xfrm>
        </p:spPr>
        <p:txBody>
          <a:bodyPr/>
          <a:lstStyle/>
          <a:p>
            <a:r>
              <a:rPr lang="en-US" dirty="0" smtClean="0">
                <a:effectLst>
                  <a:outerShdw blurRad="38100" dist="38100" dir="2700000" algn="tl">
                    <a:srgbClr val="000000">
                      <a:alpha val="43137"/>
                    </a:srgbClr>
                  </a:outerShdw>
                </a:effectLst>
              </a:rPr>
              <a:t>CCE Published Formats</a:t>
            </a:r>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4495800"/>
            <a:ext cx="7696200" cy="944562"/>
          </a:xfrm>
        </p:spPr>
        <p:txBody>
          <a:bodyPr/>
          <a:lstStyle/>
          <a:p>
            <a:pPr algn="ctr"/>
            <a:r>
              <a:rPr lang="en-US" sz="3200" dirty="0" smtClean="0">
                <a:effectLst>
                  <a:outerShdw blurRad="38100" dist="38100" dir="2700000" algn="tl">
                    <a:srgbClr val="000000">
                      <a:alpha val="43137"/>
                    </a:srgbClr>
                  </a:outerShdw>
                </a:effectLst>
              </a:rPr>
              <a:t>Bundled Sub-Components (</a:t>
            </a:r>
            <a:r>
              <a:rPr lang="en-US" sz="3200" dirty="0" err="1" smtClean="0">
                <a:effectLst>
                  <a:outerShdw blurRad="38100" dist="38100" dir="2700000" algn="tl">
                    <a:srgbClr val="000000">
                      <a:alpha val="43137"/>
                    </a:srgbClr>
                  </a:outerShdw>
                </a:effectLst>
              </a:rPr>
              <a:t>BSCs</a:t>
            </a:r>
            <a:r>
              <a:rPr lang="en-US" sz="3200" dirty="0" smtClean="0">
                <a:effectLst>
                  <a:outerShdw blurRad="38100" dist="38100" dir="2700000" algn="tl">
                    <a:srgbClr val="000000">
                      <a:alpha val="43137"/>
                    </a:srgbClr>
                  </a:outerShdw>
                </a:effectLst>
              </a:rPr>
              <a:t>)</a:t>
            </a:r>
            <a:endParaRPr lang="en-US" sz="3200"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2362200" y="838200"/>
            <a:ext cx="4445000" cy="3149600"/>
          </a:xfrm>
          <a:prstGeom prst="rect">
            <a:avLst/>
          </a:prstGeom>
        </p:spPr>
      </p:pic>
    </p:spTree>
    <p:extLst>
      <p:ext uri="{BB962C8B-B14F-4D97-AF65-F5344CB8AC3E}">
        <p14:creationId xmlns:p14="http://schemas.microsoft.com/office/powerpoint/2010/main" val="922532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Bundled Sub-Components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For</a:t>
            </a:r>
            <a:r>
              <a:rPr lang="en-US" baseline="0" dirty="0" smtClean="0"/>
              <a:t> consistency, CCEs are assigned according to “content decisions”</a:t>
            </a:r>
          </a:p>
          <a:p>
            <a:pPr lvl="1"/>
            <a:r>
              <a:rPr lang="en-US" dirty="0" smtClean="0"/>
              <a:t>Level of abstraction</a:t>
            </a:r>
          </a:p>
          <a:p>
            <a:pPr lvl="1"/>
            <a:r>
              <a:rPr lang="en-US" dirty="0" smtClean="0"/>
              <a:t>Inclusion/exclusion</a:t>
            </a:r>
            <a:r>
              <a:rPr lang="en-US" baseline="0" dirty="0" smtClean="0"/>
              <a:t> – in or out of scope</a:t>
            </a:r>
          </a:p>
          <a:p>
            <a:pPr lvl="1"/>
            <a:r>
              <a:rPr lang="en-US" baseline="0" dirty="0" smtClean="0"/>
              <a:t>Split/merge – how to count</a:t>
            </a:r>
            <a:endParaRPr lang="en-US" dirty="0" smtClean="0"/>
          </a:p>
          <a:p>
            <a:r>
              <a:rPr lang="en-US" dirty="0" smtClean="0"/>
              <a:t>This</a:t>
            </a:r>
            <a:r>
              <a:rPr lang="en-US" baseline="0" dirty="0" smtClean="0"/>
              <a:t> is an inclusion/exclusion question</a:t>
            </a:r>
          </a:p>
          <a:p>
            <a:r>
              <a:rPr lang="en-US" dirty="0" smtClean="0"/>
              <a:t>Traditionally, CCE has not assigned CCEs</a:t>
            </a:r>
            <a:r>
              <a:rPr lang="en-US" baseline="0" dirty="0" smtClean="0"/>
              <a:t> for installed sub-components and patches</a:t>
            </a:r>
            <a:endParaRPr lang="en-US" dirty="0" smtClean="0"/>
          </a:p>
          <a:p>
            <a:pPr lvl="1"/>
            <a:r>
              <a:rPr lang="en-US" dirty="0" smtClean="0"/>
              <a:t>However, we have issued a set of 7 CCEs for RHEL5 Components</a:t>
            </a:r>
          </a:p>
        </p:txBody>
      </p:sp>
      <p:sp>
        <p:nvSpPr>
          <p:cNvPr id="4" name="Slide Number Placeholder 3"/>
          <p:cNvSpPr>
            <a:spLocks noGrp="1"/>
          </p:cNvSpPr>
          <p:nvPr>
            <p:ph type="sldNum" sz="quarter" idx="10"/>
          </p:nvPr>
        </p:nvSpPr>
        <p:spPr/>
        <p:txBody>
          <a:bodyPr/>
          <a:lstStyle/>
          <a:p>
            <a:fld id="{9B8C33D5-8A1D-45EB-B2D0-95E53FA2306E}" type="slidenum">
              <a:rPr lang="en-US" smtClean="0"/>
              <a:pPr/>
              <a:t>8</a:t>
            </a:fld>
            <a:endParaRPr lang="en-US" dirty="0"/>
          </a:p>
        </p:txBody>
      </p:sp>
    </p:spTree>
    <p:extLst>
      <p:ext uri="{BB962C8B-B14F-4D97-AF65-F5344CB8AC3E}">
        <p14:creationId xmlns:p14="http://schemas.microsoft.com/office/powerpoint/2010/main" val="12101487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RSA 2011 </a:t>
            </a:r>
            <a:r>
              <a:rPr lang="en-US" dirty="0" err="1" smtClean="0">
                <a:effectLst>
                  <a:outerShdw blurRad="38100" dist="38100" dir="2700000" algn="tl">
                    <a:srgbClr val="000000">
                      <a:alpha val="43137"/>
                    </a:srgbClr>
                  </a:outerShdw>
                </a:effectLst>
              </a:rPr>
              <a:t>BoF</a:t>
            </a:r>
            <a:r>
              <a:rPr lang="en-US" dirty="0" smtClean="0">
                <a:effectLst>
                  <a:outerShdw blurRad="38100" dist="38100" dir="2700000" algn="tl">
                    <a:srgbClr val="000000">
                      <a:alpha val="43137"/>
                    </a:srgbClr>
                  </a:outerShdw>
                </a:effectLst>
              </a:rPr>
              <a:t> Proposal</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09600" y="1295400"/>
            <a:ext cx="8229600" cy="4884738"/>
          </a:xfrm>
        </p:spPr>
        <p:txBody>
          <a:bodyPr/>
          <a:lstStyle/>
          <a:p>
            <a:pPr marL="457200" lvl="0" indent="-457200">
              <a:buFont typeface="+mj-lt"/>
              <a:buAutoNum type="arabicPeriod"/>
            </a:pPr>
            <a:r>
              <a:rPr lang="en-US" dirty="0" smtClean="0"/>
              <a:t>No CCEs for Installable Components</a:t>
            </a:r>
          </a:p>
          <a:p>
            <a:pPr marL="684212" lvl="1" indent="-342900"/>
            <a:r>
              <a:rPr lang="en-US" dirty="0" smtClean="0"/>
              <a:t>Would be consistent with CCE's documented policy of not issuing CCEs for patches  </a:t>
            </a:r>
          </a:p>
          <a:p>
            <a:pPr marL="684212" lvl="1" indent="-342900"/>
            <a:r>
              <a:rPr lang="en-US" dirty="0" smtClean="0"/>
              <a:t>Efforts that need to have identifiers for such issues will need to utilize other ID or naming schemes</a:t>
            </a:r>
          </a:p>
          <a:p>
            <a:pPr marL="457200" indent="-457200">
              <a:buFont typeface="+mj-lt"/>
              <a:buAutoNum type="arabicPeriod"/>
            </a:pPr>
            <a:r>
              <a:rPr lang="en-US" dirty="0" smtClean="0"/>
              <a:t>Issue CCEs for all Packages</a:t>
            </a:r>
          </a:p>
          <a:p>
            <a:pPr marL="684212" lvl="1" indent="-342900"/>
            <a:r>
              <a:rPr lang="en-US" dirty="0" smtClean="0"/>
              <a:t>Could issue CCE ids for all components and packages that appear on all security related checklists</a:t>
            </a:r>
          </a:p>
          <a:p>
            <a:pPr marL="684212" lvl="1" indent="-342900"/>
            <a:r>
              <a:rPr lang="en-US" dirty="0" smtClean="0"/>
              <a:t>Would compete directly with CPE and vendor patch ID schemes. </a:t>
            </a:r>
          </a:p>
          <a:p>
            <a:pPr marL="457200" indent="-457200">
              <a:buFont typeface="+mj-lt"/>
              <a:buAutoNum type="arabicPeriod"/>
            </a:pPr>
            <a:r>
              <a:rPr lang="en-US" dirty="0" smtClean="0"/>
              <a:t> Issue CCEs for Select Sub-Components</a:t>
            </a:r>
          </a:p>
          <a:p>
            <a:pPr marL="684212" lvl="1" indent="-342900"/>
            <a:r>
              <a:rPr lang="en-US" dirty="0" smtClean="0"/>
              <a:t>Middle Ground Solution</a:t>
            </a:r>
          </a:p>
          <a:p>
            <a:pPr marL="684212" lvl="1" indent="-342900"/>
            <a:r>
              <a:rPr lang="en-US" dirty="0" smtClean="0"/>
              <a:t>Avoids Conflict with CPE</a:t>
            </a:r>
          </a:p>
          <a:p>
            <a:pPr marL="684212" lvl="1" indent="-342900"/>
            <a:r>
              <a:rPr lang="en-US" dirty="0" smtClean="0"/>
              <a:t>Judgment Calls</a:t>
            </a:r>
          </a:p>
          <a:p>
            <a:pPr marL="684212" lvl="1" indent="-342900">
              <a:buFont typeface="+mj-lt"/>
              <a:buAutoNum type="arabicPeriod"/>
            </a:pPr>
            <a:endParaRPr lang="en-US" dirty="0" smtClean="0"/>
          </a:p>
        </p:txBody>
      </p:sp>
      <p:sp>
        <p:nvSpPr>
          <p:cNvPr id="4" name="Slide Number Placeholder 3"/>
          <p:cNvSpPr>
            <a:spLocks noGrp="1"/>
          </p:cNvSpPr>
          <p:nvPr>
            <p:ph type="sldNum" sz="quarter" idx="10"/>
          </p:nvPr>
        </p:nvSpPr>
        <p:spPr/>
        <p:txBody>
          <a:bodyPr/>
          <a:lstStyle/>
          <a:p>
            <a:fld id="{9B8C33D5-8A1D-45EB-B2D0-95E53FA2306E}" type="slidenum">
              <a:rPr lang="en-US" smtClean="0"/>
              <a:pPr/>
              <a:t>9</a:t>
            </a:fld>
            <a:endParaRPr lang="en-US" dirty="0"/>
          </a:p>
        </p:txBody>
      </p:sp>
      <p:pic>
        <p:nvPicPr>
          <p:cNvPr id="5" name="Picture 4"/>
          <p:cNvPicPr>
            <a:picLocks noChangeAspect="1"/>
          </p:cNvPicPr>
          <p:nvPr/>
        </p:nvPicPr>
        <p:blipFill>
          <a:blip r:embed="rId2"/>
          <a:stretch>
            <a:fillRect/>
          </a:stretch>
        </p:blipFill>
        <p:spPr>
          <a:xfrm rot="2466465">
            <a:off x="6705606" y="946152"/>
            <a:ext cx="2506153" cy="244332"/>
          </a:xfrm>
          <a:prstGeom prst="rect">
            <a:avLst/>
          </a:prstGeom>
        </p:spPr>
      </p:pic>
    </p:spTree>
    <p:extLst>
      <p:ext uri="{BB962C8B-B14F-4D97-AF65-F5344CB8AC3E}">
        <p14:creationId xmlns:p14="http://schemas.microsoft.com/office/powerpoint/2010/main" val="593258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trebreifing_2_2_09">
  <a:themeElements>
    <a:clrScheme name="">
      <a:dk1>
        <a:srgbClr val="000000"/>
      </a:dk1>
      <a:lt1>
        <a:srgbClr val="FFFFFF"/>
      </a:lt1>
      <a:dk2>
        <a:srgbClr val="003399"/>
      </a:dk2>
      <a:lt2>
        <a:srgbClr val="808080"/>
      </a:lt2>
      <a:accent1>
        <a:srgbClr val="FFCC99"/>
      </a:accent1>
      <a:accent2>
        <a:srgbClr val="FF9999"/>
      </a:accent2>
      <a:accent3>
        <a:srgbClr val="FFFFFF"/>
      </a:accent3>
      <a:accent4>
        <a:srgbClr val="000000"/>
      </a:accent4>
      <a:accent5>
        <a:srgbClr val="FFE2CA"/>
      </a:accent5>
      <a:accent6>
        <a:srgbClr val="E78A8A"/>
      </a:accent6>
      <a:hlink>
        <a:srgbClr val="0000FF"/>
      </a:hlink>
      <a:folHlink>
        <a:srgbClr val="990099"/>
      </a:folHlink>
    </a:clrScheme>
    <a:fontScheme name="CCKS-Templa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CKS-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KS-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CKS-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KS-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KS-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KS-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CKS-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CKS-Template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mitrebriefing_2009</Template>
  <TotalTime>4843</TotalTime>
  <Words>1384</Words>
  <Application>Microsoft Office PowerPoint</Application>
  <PresentationFormat>On-screen Show (4:3)</PresentationFormat>
  <Paragraphs>142</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mitrebreifing_2_2_09</vt:lpstr>
      <vt:lpstr>Common Configuration Enumeration (CCE)</vt:lpstr>
      <vt:lpstr>Agenda</vt:lpstr>
      <vt:lpstr>CCE Overview</vt:lpstr>
      <vt:lpstr>Current Release</vt:lpstr>
      <vt:lpstr>Issues Before the Community  CCE Published Format</vt:lpstr>
      <vt:lpstr>CCE Published Formats</vt:lpstr>
      <vt:lpstr>Bundled Sub-Components (BSCs)</vt:lpstr>
      <vt:lpstr>Bundled Sub-Components</vt:lpstr>
      <vt:lpstr>RSA 2011 BoF Proposal</vt:lpstr>
      <vt:lpstr>New Proposal</vt:lpstr>
      <vt:lpstr>Publicly Available References</vt:lpstr>
      <vt:lpstr>CCE has been Overrun by its Own Success</vt:lpstr>
      <vt:lpstr>RSA 2011 BoF Proposal</vt:lpstr>
      <vt:lpstr>Revised Proposal</vt:lpstr>
      <vt:lpstr>The Details…</vt:lpstr>
      <vt:lpstr>PowerPoint Presentation</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Jonathan O. Baker</dc:creator>
  <cp:lastModifiedBy>sboczeno</cp:lastModifiedBy>
  <cp:revision>320</cp:revision>
  <dcterms:created xsi:type="dcterms:W3CDTF">2011-06-16T17:35:40Z</dcterms:created>
  <dcterms:modified xsi:type="dcterms:W3CDTF">2011-06-17T09:50:11Z</dcterms:modified>
</cp:coreProperties>
</file>